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6" r:id="rId5"/>
    <p:sldId id="614" r:id="rId6"/>
    <p:sldId id="698" r:id="rId7"/>
    <p:sldId id="697" r:id="rId8"/>
    <p:sldId id="696" r:id="rId9"/>
    <p:sldId id="705" r:id="rId10"/>
    <p:sldId id="706" r:id="rId11"/>
    <p:sldId id="660" r:id="rId12"/>
    <p:sldId id="692" r:id="rId13"/>
    <p:sldId id="708" r:id="rId14"/>
    <p:sldId id="680" r:id="rId15"/>
    <p:sldId id="709" r:id="rId16"/>
    <p:sldId id="711" r:id="rId17"/>
    <p:sldId id="699" r:id="rId18"/>
    <p:sldId id="633" r:id="rId19"/>
    <p:sldId id="630" r:id="rId20"/>
    <p:sldId id="712" r:id="rId21"/>
    <p:sldId id="719" r:id="rId22"/>
    <p:sldId id="721" r:id="rId23"/>
    <p:sldId id="716" r:id="rId24"/>
    <p:sldId id="717" r:id="rId25"/>
    <p:sldId id="718" r:id="rId26"/>
    <p:sldId id="728" r:id="rId27"/>
    <p:sldId id="466" r:id="rId28"/>
    <p:sldId id="724" r:id="rId29"/>
    <p:sldId id="725" r:id="rId30"/>
    <p:sldId id="726" r:id="rId31"/>
    <p:sldId id="727" r:id="rId32"/>
    <p:sldId id="722" r:id="rId33"/>
    <p:sldId id="72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7BD7"/>
    <a:srgbClr val="1F59A9"/>
    <a:srgbClr val="7EB54E"/>
    <a:srgbClr val="1E90FF"/>
    <a:srgbClr val="FFFFFF"/>
    <a:srgbClr val="F39C12"/>
    <a:srgbClr val="FFC000"/>
    <a:srgbClr val="FC4C02"/>
    <a:srgbClr val="005594"/>
    <a:srgbClr val="1F5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F1352-9742-4DC6-88CE-E5A8631DA7DE}" v="927" dt="2022-09-15T15:03:04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סגנון ערכת נושא 1 - הדגשה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סגנון ביניים 4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סגנון כהה 1 - הדגשה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סגנון בהיר 1 - הדגשה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סגנון בהיר 2 - הדגשה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2154" autoAdjust="0"/>
  </p:normalViewPr>
  <p:slideViewPr>
    <p:cSldViewPr snapToGrid="0" snapToObjects="1">
      <p:cViewPr varScale="1">
        <p:scale>
          <a:sx n="106" d="100"/>
          <a:sy n="106" d="100"/>
        </p:scale>
        <p:origin x="756" y="102"/>
      </p:cViewPr>
      <p:guideLst/>
    </p:cSldViewPr>
  </p:slideViewPr>
  <p:outlineViewPr>
    <p:cViewPr>
      <p:scale>
        <a:sx n="33" d="100"/>
        <a:sy n="33" d="100"/>
      </p:scale>
      <p:origin x="0" y="-69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אור שגיא" userId="620a2504-1124-4366-8e48-702db33f5fbe" providerId="ADAL" clId="{0CCF1352-9742-4DC6-88CE-E5A8631DA7DE}"/>
    <pc:docChg chg="undo custSel addSld delSld modSld">
      <pc:chgData name="מאור שגיא" userId="620a2504-1124-4366-8e48-702db33f5fbe" providerId="ADAL" clId="{0CCF1352-9742-4DC6-88CE-E5A8631DA7DE}" dt="2022-11-05T14:26:13.820" v="234" actId="47"/>
      <pc:docMkLst>
        <pc:docMk/>
      </pc:docMkLst>
      <pc:sldChg chg="modNotesTx">
        <pc:chgData name="מאור שגיא" userId="620a2504-1124-4366-8e48-702db33f5fbe" providerId="ADAL" clId="{0CCF1352-9742-4DC6-88CE-E5A8631DA7DE}" dt="2022-09-15T18:27:16.022" v="230" actId="20577"/>
        <pc:sldMkLst>
          <pc:docMk/>
          <pc:sldMk cId="165122297" sldId="256"/>
        </pc:sldMkLst>
      </pc:sldChg>
      <pc:sldChg chg="add del">
        <pc:chgData name="מאור שגיא" userId="620a2504-1124-4366-8e48-702db33f5fbe" providerId="ADAL" clId="{0CCF1352-9742-4DC6-88CE-E5A8631DA7DE}" dt="2022-11-05T14:26:04.651" v="233" actId="47"/>
        <pc:sldMkLst>
          <pc:docMk/>
          <pc:sldMk cId="787117462" sldId="692"/>
        </pc:sldMkLst>
      </pc:sldChg>
      <pc:sldChg chg="addSp delSp modSp mod">
        <pc:chgData name="מאור שגיא" userId="620a2504-1124-4366-8e48-702db33f5fbe" providerId="ADAL" clId="{0CCF1352-9742-4DC6-88CE-E5A8631DA7DE}" dt="2022-09-14T18:22:44.888" v="21" actId="1035"/>
        <pc:sldMkLst>
          <pc:docMk/>
          <pc:sldMk cId="247174244" sldId="696"/>
        </pc:sldMkLst>
        <pc:spChg chg="add del">
          <ac:chgData name="מאור שגיא" userId="620a2504-1124-4366-8e48-702db33f5fbe" providerId="ADAL" clId="{0CCF1352-9742-4DC6-88CE-E5A8631DA7DE}" dt="2022-09-14T18:22:08.913" v="2" actId="22"/>
          <ac:spMkLst>
            <pc:docMk/>
            <pc:sldMk cId="247174244" sldId="696"/>
            <ac:spMk id="6" creationId="{8E866EA8-DCF4-870C-B8B7-7AEC9605DD34}"/>
          </ac:spMkLst>
        </pc:spChg>
        <pc:picChg chg="del">
          <ac:chgData name="מאור שגיא" userId="620a2504-1124-4366-8e48-702db33f5fbe" providerId="ADAL" clId="{0CCF1352-9742-4DC6-88CE-E5A8631DA7DE}" dt="2022-09-14T18:22:07.200" v="0" actId="478"/>
          <ac:picMkLst>
            <pc:docMk/>
            <pc:sldMk cId="247174244" sldId="696"/>
            <ac:picMk id="4" creationId="{4E201B75-38EE-6A4E-9C21-5CBFCE2B55B8}"/>
          </ac:picMkLst>
        </pc:picChg>
        <pc:picChg chg="add mod">
          <ac:chgData name="מאור שגיא" userId="620a2504-1124-4366-8e48-702db33f5fbe" providerId="ADAL" clId="{0CCF1352-9742-4DC6-88CE-E5A8631DA7DE}" dt="2022-09-14T18:22:44.888" v="21" actId="1035"/>
          <ac:picMkLst>
            <pc:docMk/>
            <pc:sldMk cId="247174244" sldId="696"/>
            <ac:picMk id="8" creationId="{463842C6-053C-C0B6-75E9-91B8B269A35E}"/>
          </ac:picMkLst>
        </pc:picChg>
      </pc:sldChg>
      <pc:sldChg chg="addSp delSp modSp modNotesTx">
        <pc:chgData name="מאור שגיא" userId="620a2504-1124-4366-8e48-702db33f5fbe" providerId="ADAL" clId="{0CCF1352-9742-4DC6-88CE-E5A8631DA7DE}" dt="2022-09-15T15:26:07.948" v="224"/>
        <pc:sldMkLst>
          <pc:docMk/>
          <pc:sldMk cId="3483555735" sldId="716"/>
        </pc:sldMkLst>
        <pc:picChg chg="add del mod">
          <ac:chgData name="מאור שגיא" userId="620a2504-1124-4366-8e48-702db33f5fbe" providerId="ADAL" clId="{0CCF1352-9742-4DC6-88CE-E5A8631DA7DE}" dt="2022-09-15T15:02:50.557" v="28" actId="21"/>
          <ac:picMkLst>
            <pc:docMk/>
            <pc:sldMk cId="3483555735" sldId="716"/>
            <ac:picMk id="1026" creationId="{713D7CF2-7AD4-73E9-472E-F939BB1894D0}"/>
          </ac:picMkLst>
        </pc:picChg>
      </pc:sldChg>
      <pc:sldChg chg="addSp delSp modSp new mod setBg modShow">
        <pc:chgData name="מאור שגיא" userId="620a2504-1124-4366-8e48-702db33f5fbe" providerId="ADAL" clId="{0CCF1352-9742-4DC6-88CE-E5A8631DA7DE}" dt="2022-09-15T15:03:25.665" v="36" actId="729"/>
        <pc:sldMkLst>
          <pc:docMk/>
          <pc:sldMk cId="586451679" sldId="729"/>
        </pc:sldMkLst>
        <pc:spChg chg="del">
          <ac:chgData name="מאור שגיא" userId="620a2504-1124-4366-8e48-702db33f5fbe" providerId="ADAL" clId="{0CCF1352-9742-4DC6-88CE-E5A8631DA7DE}" dt="2022-09-15T15:03:01.410" v="32" actId="478"/>
          <ac:spMkLst>
            <pc:docMk/>
            <pc:sldMk cId="586451679" sldId="729"/>
            <ac:spMk id="2" creationId="{5201F34C-2182-96F1-4183-F33FC2D5F395}"/>
          </ac:spMkLst>
        </pc:spChg>
        <pc:spChg chg="del">
          <ac:chgData name="מאור שגיא" userId="620a2504-1124-4366-8e48-702db33f5fbe" providerId="ADAL" clId="{0CCF1352-9742-4DC6-88CE-E5A8631DA7DE}" dt="2022-09-15T15:03:02.085" v="33" actId="478"/>
          <ac:spMkLst>
            <pc:docMk/>
            <pc:sldMk cId="586451679" sldId="729"/>
            <ac:spMk id="3" creationId="{59A8781B-FB7A-2018-68F2-F6C4E3850D2A}"/>
          </ac:spMkLst>
        </pc:spChg>
        <pc:picChg chg="add mod">
          <ac:chgData name="מאור שגיא" userId="620a2504-1124-4366-8e48-702db33f5fbe" providerId="ADAL" clId="{0CCF1352-9742-4DC6-88CE-E5A8631DA7DE}" dt="2022-09-15T15:03:07.539" v="35" actId="26606"/>
          <ac:picMkLst>
            <pc:docMk/>
            <pc:sldMk cId="586451679" sldId="729"/>
            <ac:picMk id="4" creationId="{2804BE96-A844-82C3-6257-4B960E38CFE3}"/>
          </ac:picMkLst>
        </pc:picChg>
      </pc:sldChg>
      <pc:sldChg chg="del">
        <pc:chgData name="מאור שגיא" userId="620a2504-1124-4366-8e48-702db33f5fbe" providerId="ADAL" clId="{0CCF1352-9742-4DC6-88CE-E5A8631DA7DE}" dt="2022-11-05T14:26:00.057" v="231" actId="47"/>
        <pc:sldMkLst>
          <pc:docMk/>
          <pc:sldMk cId="2565910958" sldId="730"/>
        </pc:sldMkLst>
      </pc:sldChg>
      <pc:sldChg chg="del">
        <pc:chgData name="מאור שגיא" userId="620a2504-1124-4366-8e48-702db33f5fbe" providerId="ADAL" clId="{0CCF1352-9742-4DC6-88CE-E5A8631DA7DE}" dt="2022-11-05T14:26:13.820" v="234" actId="47"/>
        <pc:sldMkLst>
          <pc:docMk/>
          <pc:sldMk cId="832771131" sldId="7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E41069-82C5-1841-AD11-8B824E17D6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25BC6-FA14-3C44-A573-8D5956F50C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FDE64-1C36-BA4F-9D61-9A508ED57226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A1983-6728-A845-A643-CF06743297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43308-D9CC-EE47-84A5-883E761BE4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855EE-563D-B24D-833D-C70A9547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1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DC0B3-F352-B04D-9799-622E63B2901F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EB368-6FB1-354E-ABD3-CF9C39DD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arest_neighbor_search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on_Cycliste_International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UCI_World_Tour" TargetMode="External"/><Relationship Id="rId4" Type="http://schemas.openxmlformats.org/officeDocument/2006/relationships/hyperlink" Target="https://en.wikipedia.org/wiki/UCI_WorldTea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Paulo – performance director</a:t>
            </a:r>
          </a:p>
          <a:p>
            <a:r>
              <a:rPr lang="en-US" dirty="0"/>
              <a:t>Faculty member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8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To explain – insert all team cyclists (let’s say 30)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76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aould</a:t>
            </a:r>
            <a:r>
              <a:rPr lang="en-US" dirty="0"/>
              <a:t> like to maximize the AUC</a:t>
            </a:r>
          </a:p>
          <a:p>
            <a:r>
              <a:rPr lang="en-US" dirty="0"/>
              <a:t>For all different thresholds the precision and recall score would be higher</a:t>
            </a:r>
          </a:p>
          <a:p>
            <a:r>
              <a:rPr lang="en-US" dirty="0"/>
              <a:t>For example – for 0.1 thresh (low) we would like to recommend largest portion of cyclist who raced</a:t>
            </a:r>
          </a:p>
          <a:p>
            <a:r>
              <a:rPr lang="en-US" dirty="0"/>
              <a:t>For 0.9 thresh (high) if we are so cautious the best thing is that the one we recommend for the very least would be actually raced</a:t>
            </a:r>
            <a:endParaRPr lang="he-IL" dirty="0"/>
          </a:p>
          <a:p>
            <a:endParaRPr lang="he-IL" dirty="0"/>
          </a:p>
          <a:p>
            <a:r>
              <a:rPr lang="en-US" dirty="0"/>
              <a:t>Easier to see on graph edges, we </a:t>
            </a:r>
            <a:r>
              <a:rPr lang="en-US" dirty="0" err="1"/>
              <a:t>wold</a:t>
            </a:r>
            <a:r>
              <a:rPr lang="en-US" dirty="0"/>
              <a:t> like to push the recall/precision to be higher (like the arrows direction)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metrics are evaluating the precision and recall for specific number of cyclists recommended.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Precision and recall are most appropriate here because this is a one class 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tion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problem, i.e., we are only interested in correctly predicting which cyclists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will participate in the race.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While in many applications precision — the portion of correct predictions in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predicted list is most important, in this application the amount of correct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predictions, cyclists that participate in the race, is very low, and hence recall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seems more expressive. Moreover, it is likely that when the upcoming race re-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quires n cyclists, the coach will ask the framework for at least n recommended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cyclists, however, the coach typically will require additional k recommended cy-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clists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spare in case any of the top favored cyclists will not be able to participate.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We hence also compute recall@(n + k) for k = 0, 1....</a:t>
            </a: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LID4096" dirty="0"/>
          </a:p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1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aould</a:t>
            </a:r>
            <a:r>
              <a:rPr lang="en-US" dirty="0"/>
              <a:t> like to maximize the AUC</a:t>
            </a:r>
          </a:p>
          <a:p>
            <a:r>
              <a:rPr lang="en-US" dirty="0"/>
              <a:t>For all different thresholds the precision and recall score would be higher</a:t>
            </a:r>
          </a:p>
          <a:p>
            <a:r>
              <a:rPr lang="en-US" dirty="0"/>
              <a:t>For example – for 0.1 thresh (low) we would like to recommend largest portion of cyclist who raced</a:t>
            </a:r>
          </a:p>
          <a:p>
            <a:r>
              <a:rPr lang="en-US" dirty="0"/>
              <a:t>For 0.9 thresh (high) if we are so cautious the best thing is that the one we recommend for the very least would be actually raced</a:t>
            </a:r>
            <a:endParaRPr lang="he-IL" dirty="0"/>
          </a:p>
          <a:p>
            <a:endParaRPr lang="he-IL" dirty="0"/>
          </a:p>
          <a:p>
            <a:r>
              <a:rPr lang="en-US" dirty="0"/>
              <a:t>Easier to see on graph edges, we </a:t>
            </a:r>
            <a:r>
              <a:rPr lang="en-US" dirty="0" err="1"/>
              <a:t>wold</a:t>
            </a:r>
            <a:r>
              <a:rPr lang="en-US" dirty="0"/>
              <a:t> like to push the recall/precision to be higher (like the arrows direction)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metrics are evaluating the precision and recall for specific number of cyclists recommended.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Precision and recall are most appropriate here because this is a one class 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tion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problem, i.e., we are only interested in correctly predicting which cyclists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will participate in the race.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While in many applications precision — the portion of correct predictions in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predicted list is most important, in this application the amount of correct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predictions, cyclists that participate in the race, is very low, and hence recall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seems more expressive. Moreover, it is likely that when the upcoming race re-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quires n cyclists, the coach will ask the framework for at least n recommended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cyclists, however, the coach typically will require additional k recommended cy-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clists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spare in case any of the top favored cyclists will not be able to participate.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We hence also compute recall@(n + k) for k = 0, 1....</a:t>
            </a: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LID4096" dirty="0"/>
          </a:p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2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9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08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61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thresholds for creating the PR graphs defined as I (number of cyclists </a:t>
            </a:r>
            <a:r>
              <a:rPr lang="en-US" dirty="0" err="1"/>
              <a:t>recommanded</a:t>
            </a:r>
            <a:r>
              <a:rPr lang="en-US" dirty="0"/>
              <a:t>)</a:t>
            </a:r>
          </a:p>
          <a:p>
            <a:r>
              <a:rPr lang="en-US" dirty="0"/>
              <a:t>Don’t forget to say the values of PR and R@(</a:t>
            </a:r>
            <a:r>
              <a:rPr lang="en-US" dirty="0" err="1"/>
              <a:t>n+k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2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= </a:t>
            </a:r>
            <a:r>
              <a:rPr lang="he-IL" dirty="0" err="1"/>
              <a:t>קאי</a:t>
            </a:r>
            <a:endParaRPr lang="en-US" dirty="0"/>
          </a:p>
          <a:p>
            <a:r>
              <a:rPr lang="en-US" dirty="0"/>
              <a:t>Information gain / mutual information + chi2 =&gt;for categorical (classification tasks)</a:t>
            </a:r>
          </a:p>
          <a:p>
            <a:endParaRPr lang="en-US" dirty="0"/>
          </a:p>
          <a:p>
            <a:r>
              <a:rPr lang="en-US" dirty="0"/>
              <a:t>IG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measure of how much information a feature provides about a class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MI-information gain can also be used for feature selection, by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evaluating the gain of each variable in the context of the target variable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In this slightly different usage, the calculation is referred to as mutual information between the two random variables.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Mutual information calculates the statistical dependence between two variables and is the name given to information gain when applied to variable selection.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Chi squared - </a:t>
            </a:r>
            <a:r>
              <a:rPr lang="en" b="1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A chi-square test is used in statistics to test the independence of two events</a:t>
            </a:r>
            <a:r>
              <a:rPr lang="en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. Given the data of two variables, we can get observed count O and expected count E. Chi-Square measures how expected count E and observed count O deviates each other.</a:t>
            </a:r>
          </a:p>
          <a:p>
            <a:pPr algn="l" rtl="0"/>
            <a:endParaRPr lang="en" b="0" i="0" dirty="0"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algn="l" rtl="0"/>
            <a:r>
              <a:rPr lang="en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Relief – originally for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binary classification problems. </a:t>
            </a:r>
            <a:r>
              <a:rPr lang="en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Iterative method 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Relief feature scoring is based on the identification of feature value differences between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Nearest neighbor search"/>
              </a:rPr>
              <a:t>nearest neighbor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instance pairs. If a feature value difference is observed in a neighboring instance pair with the same class (a 'hit'), the feature score decreases. Alternatively, if a feature value difference is observed in a neighboring instance pair with different class values (a 'miss'), the feature score increases. </a:t>
            </a:r>
            <a:endParaRPr lang="iw-IL" b="0" i="0" dirty="0"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br>
              <a:rPr lang="e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dirty="0"/>
          </a:p>
          <a:p>
            <a:endParaRPr lang="en-US" dirty="0"/>
          </a:p>
          <a:p>
            <a:r>
              <a:rPr lang="en-US" dirty="0"/>
              <a:t>https://towardsdatascience.com/using-the-chi-squared-test-for-feature-selection-with-implementation-b15a4dad93f1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4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19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67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1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8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5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9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68"/>
              </a:spcBef>
              <a:defRPr/>
            </a:pPr>
            <a:endParaRPr lang="en-US" dirty="0">
              <a:latin typeface="+mj-lt"/>
              <a:cs typeface="Calibri Light"/>
            </a:endParaRPr>
          </a:p>
          <a:p>
            <a:pPr>
              <a:spcBef>
                <a:spcPts val="1368"/>
              </a:spcBef>
              <a:defRPr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Union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Cycliste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Internationale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(UCI) -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International Cycling Union</a:t>
            </a:r>
            <a:endParaRPr lang="en-US" dirty="0">
              <a:latin typeface="+mj-lt"/>
              <a:cs typeface="Calibri Light"/>
            </a:endParaRPr>
          </a:p>
          <a:p>
            <a:pPr>
              <a:spcBef>
                <a:spcPts val="1368"/>
              </a:spcBef>
              <a:defRPr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UCI WorldTeam"/>
              </a:rPr>
              <a:t>UCI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UCI WorldTeam"/>
              </a:rPr>
              <a:t>WorldTeams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competes in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UCI World Tour"/>
              </a:rPr>
              <a:t>UCI World Tour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cycling team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highest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category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professional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road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cycling</a:t>
            </a:r>
          </a:p>
          <a:p>
            <a:pPr>
              <a:spcBef>
                <a:spcPts val="1368"/>
              </a:spcBef>
              <a:defRPr/>
            </a:pPr>
            <a:endParaRPr lang="en-US" b="1" i="0" dirty="0">
              <a:solidFill>
                <a:srgbClr val="5F6368"/>
              </a:solidFill>
              <a:effectLst/>
              <a:latin typeface="arial" panose="020B0604020202020204" pitchFamily="34" charset="0"/>
              <a:cs typeface="Calibri Light"/>
            </a:endParaRPr>
          </a:p>
          <a:p>
            <a:pPr algn="l" fontAlgn="base"/>
            <a:r>
              <a:rPr lang="en-US" b="1" i="0" dirty="0">
                <a:solidFill>
                  <a:srgbClr val="1C1C1C"/>
                </a:solidFill>
                <a:effectLst/>
                <a:latin typeface="inherit"/>
              </a:rPr>
              <a:t>Teams (3 Tiers)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: (sorted from highest to lowest)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WorldTeams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WT: There will be 19 WT teams in 2020.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ProTeams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PT (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ProContinental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Teams). Well also have 19 PT teams in 2020.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Continental Teams CT. There are probably somewhere between 100 and 200 CT teams world wide.</a:t>
            </a:r>
          </a:p>
          <a:p>
            <a:pPr algn="l" fontAlgn="base"/>
            <a:r>
              <a:rPr lang="en-US" b="1" i="0" dirty="0">
                <a:solidFill>
                  <a:srgbClr val="1C1C1C"/>
                </a:solidFill>
                <a:effectLst/>
                <a:latin typeface="inherit"/>
              </a:rPr>
              <a:t>Races (4 Tiers)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: (sorted from highest to lowest)</a:t>
            </a:r>
          </a:p>
          <a:p>
            <a:pPr algn="l" fontAlgn="base"/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Races are always denoted like this: "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Type.Category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" (like "1.PT") The Type describes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wheter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the races is a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oneday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race (1) or stage race (2). The categories are the following: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.WT: WorldTour Races: In most of these races (with a few exceptions) all WT teams have to participate. They will also give out wildcards to PT teams. CT teams are not allowed here. Thus they are the post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prestigous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races.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.PT: ProTour Races (HC Races). Here WT teams (in some races more than in others) mix with PT teams and a few CT teams.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.1: These are smaller races with a really limited number of WT teams, sometimes none, but more PT and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alot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of CT teams.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.2: These are rather amateur races with only CT teams and local elite teams (with no UCI license)</a:t>
            </a:r>
          </a:p>
          <a:p>
            <a:pPr>
              <a:spcBef>
                <a:spcPts val="1368"/>
              </a:spcBef>
              <a:defRPr/>
            </a:pPr>
            <a:endParaRPr lang="en-US" b="0" i="0" dirty="0">
              <a:solidFill>
                <a:srgbClr val="1C1C1C"/>
              </a:solidFill>
              <a:effectLst/>
              <a:latin typeface="Noto Sans" panose="020B0502040204020203" pitchFamily="34" charset="0"/>
              <a:cs typeface="Calibri Light"/>
            </a:endParaRPr>
          </a:p>
          <a:p>
            <a:pPr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https://www.reddit.com/r/peloton/comments/ejfc4r/worldtour_vs_protour_can_someone_help_me/</a:t>
            </a:r>
          </a:p>
          <a:p>
            <a:pPr algn="r" rtl="1"/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In the paper we present IPT Training Peaks data only. We are working of many teams data now.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3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l" rtl="0"/>
            <a:r>
              <a:rPr lang="en-US" dirty="0"/>
              <a:t>Motivation-</a:t>
            </a: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Rank Cyclists to race for each specific race is time consuming task, and hard to determine based on evidence (data).</a:t>
            </a:r>
            <a:endParaRPr lang="en-US" dirty="0"/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Coaches go over and analyze a lot of data and pick the best collection of cyclists for a specific race.</a:t>
            </a: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The decision depends on a vast number of parameters.</a:t>
            </a: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endParaRPr lang="en-US" dirty="0">
              <a:latin typeface="+mj-lt"/>
              <a:cs typeface="Calibri Light"/>
            </a:endParaRP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Todays solution – working with dashboard and track cyclists workouts performance and stages to race with many properties</a:t>
            </a:r>
          </a:p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lang="en-US" sz="2400" dirty="0" err="1"/>
              <a:t>Kholkine</a:t>
            </a:r>
            <a:r>
              <a:rPr lang="en-US" sz="2400" dirty="0"/>
              <a:t>, Leonid, et al. </a:t>
            </a:r>
            <a:r>
              <a:rPr lang="en-US" sz="2400" b="1" dirty="0"/>
              <a:t>A Learn-to-Rank Approach for Predicting Road Cycling Race 	Outcomes.</a:t>
            </a:r>
            <a:r>
              <a:rPr lang="en-US" sz="2400" dirty="0"/>
              <a:t> Frontiers in sports and active living 3 (2021).‏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ML model prediction of top 10 cyclists in races results</a:t>
            </a:r>
            <a:endParaRPr lang="en-US" sz="2400" dirty="0"/>
          </a:p>
          <a:p>
            <a:pPr marL="0" lvl="1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Use data from PCS website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Riders’ data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Historical results of the rider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 PCS points of the rider 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Train data from 2000-2017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Test data 2018-2019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/>
                <a:cs typeface="Calibri Light"/>
              </a:rPr>
              <a:t>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day races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Bulck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David, Arthur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Vande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Weghe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and Dries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Goossens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Result-based talent 	identification in road cycling: discovering the next Eddy Merckx.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Annals of Operations 	Research (2021): 1-18.‏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Detection of new talented riders under 23 years old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lvl="1" indent="-45720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 Light"/>
                <a:cs typeface="Calibri Light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from </a:t>
            </a:r>
            <a:r>
              <a:rPr lang="en-US" sz="2400" dirty="0"/>
              <a:t>PCS and CQ websites: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Riders’ rankings &amp; points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Races data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Predict the performance (UCI points)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Data 2007-2018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1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lang="en-US" sz="2400" dirty="0"/>
              <a:t>Leeuw, Arie-Willem de, et al. </a:t>
            </a:r>
            <a:r>
              <a:rPr lang="en-US" sz="2400" b="1" dirty="0"/>
              <a:t>Time series regression in professional road cycling. </a:t>
            </a:r>
            <a:r>
              <a:rPr lang="en-US" sz="2400" dirty="0"/>
              <a:t>	International Conference on Discovery Science. Springer, Cham, 2020.‏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ML model prediction of cyclist’s power performance In Tour de France</a:t>
            </a:r>
            <a:endParaRPr lang="en-US" sz="2400" dirty="0"/>
          </a:p>
          <a:p>
            <a:pPr marL="0" lvl="1" indent="-45720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Data -</a:t>
            </a:r>
            <a:endParaRPr lang="en-US" sz="2000" dirty="0"/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Performance of single rider during several years.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Physical measurements, temp., altitude, speed, distance (cycling computer)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Stages profiles and additional data – 150 stages</a:t>
            </a:r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i="0" dirty="0"/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i="0" dirty="0"/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i="0" dirty="0"/>
              <a:t>Kataoka, </a:t>
            </a:r>
            <a:r>
              <a:rPr lang="en-US" sz="3600" i="0" dirty="0" err="1"/>
              <a:t>Yasuyuki</a:t>
            </a:r>
            <a:r>
              <a:rPr lang="en-US" sz="3600" i="0" dirty="0"/>
              <a:t>, and Peter Gray. </a:t>
            </a:r>
            <a:r>
              <a:rPr lang="en-US" sz="3600" b="1" i="0" dirty="0"/>
              <a:t>Real-time power performance prediction in tour de France.</a:t>
            </a:r>
            <a:r>
              <a:rPr lang="en-US" sz="3600" i="0" dirty="0"/>
              <a:t> International workshop on machine learning and data mining for sports analytics. Springer, Cham, 2018.‏</a:t>
            </a:r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ML model prediction of performance of cyclist in future race</a:t>
            </a:r>
            <a:endParaRPr lang="en-US" sz="2400" i="0" dirty="0"/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lang="en-US" sz="2400" dirty="0"/>
              <a:t>Data -</a:t>
            </a:r>
            <a:endParaRPr lang="en-US" sz="2000" dirty="0"/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Single race – Tour the France 2017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GPS to extract features &amp; environmental conditions like wind direction and speed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Position in group feature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Power sensor data - labels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MaisonNeue"/>
              </a:rPr>
              <a:t>TP data – upload all trainings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MaisonNeue"/>
              </a:rPr>
              <a:t>STRAVA – upload some, some accounts are private.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1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Important note – using cyclists that didn’t participate data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4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6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69EFC-4410-C948-943D-9CA59D83A07D}" type="datetimeFigureOut">
              <a:rPr lang="en-US" smtClean="0"/>
              <a:t>05-Nov-22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7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90.png"/><Relationship Id="rId18" Type="http://schemas.openxmlformats.org/officeDocument/2006/relationships/image" Target="../media/image34.png"/><Relationship Id="rId3" Type="http://schemas.openxmlformats.org/officeDocument/2006/relationships/image" Target="../media/image17.png"/><Relationship Id="rId21" Type="http://schemas.openxmlformats.org/officeDocument/2006/relationships/image" Target="../media/image36.png"/><Relationship Id="rId7" Type="http://schemas.openxmlformats.org/officeDocument/2006/relationships/image" Target="../media/image24.svg"/><Relationship Id="rId12" Type="http://schemas.openxmlformats.org/officeDocument/2006/relationships/image" Target="../media/image280.png"/><Relationship Id="rId17" Type="http://schemas.openxmlformats.org/officeDocument/2006/relationships/image" Target="../media/image2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2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1.png"/><Relationship Id="rId5" Type="http://schemas.openxmlformats.org/officeDocument/2006/relationships/image" Target="../media/image160.png"/><Relationship Id="rId15" Type="http://schemas.openxmlformats.org/officeDocument/2006/relationships/image" Target="../media/image252.png"/><Relationship Id="rId23" Type="http://schemas.openxmlformats.org/officeDocument/2006/relationships/image" Target="../media/image261.png"/><Relationship Id="rId10" Type="http://schemas.openxmlformats.org/officeDocument/2006/relationships/image" Target="../media/image270.png"/><Relationship Id="rId19" Type="http://schemas.openxmlformats.org/officeDocument/2006/relationships/image" Target="../media/image35.png"/><Relationship Id="rId4" Type="http://schemas.openxmlformats.org/officeDocument/2006/relationships/image" Target="../media/image18.svg"/><Relationship Id="rId9" Type="http://schemas.openxmlformats.org/officeDocument/2006/relationships/image" Target="../media/image260.png"/><Relationship Id="rId14" Type="http://schemas.openxmlformats.org/officeDocument/2006/relationships/image" Target="../media/image300.png"/><Relationship Id="rId22" Type="http://schemas.openxmlformats.org/officeDocument/2006/relationships/image" Target="../media/image2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7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0" Type="http://schemas.openxmlformats.org/officeDocument/2006/relationships/image" Target="../media/image22.pn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blications &amp; Media Relations - University Graphic Materials, Logos, and  Standards">
            <a:extLst>
              <a:ext uri="{FF2B5EF4-FFF2-40B4-BE49-F238E27FC236}">
                <a16:creationId xmlns:a16="http://schemas.microsoft.com/office/drawing/2014/main" id="{E9B64CB5-1517-1060-1F56-FAAE92C32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5479769"/>
            <a:ext cx="2705100" cy="137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58" y="327819"/>
            <a:ext cx="11273883" cy="178695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Modelling Coach Decisions in Professional</a:t>
            </a:r>
            <a:br>
              <a:rPr lang="en-US" sz="54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Cycling Teams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2255744"/>
                <a:ext cx="12192000" cy="324984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Maor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Sagi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Paulo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Saldanha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Prof</m:t>
                      </m:r>
                      <m:r>
                        <m:rPr>
                          <m:nor/>
                        </m:rPr>
                        <a:rPr lang="en-US" dirty="0"/>
                        <m:t>. </m:t>
                      </m:r>
                      <m:r>
                        <m:rPr>
                          <m:nor/>
                        </m:rPr>
                        <a:rPr lang="en-US" dirty="0"/>
                        <m:t>Guy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Shani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Prof</m:t>
                          </m:r>
                          <m:r>
                            <m:rPr>
                              <m:nor/>
                            </m:rPr>
                            <a:rPr lang="en-US" dirty="0"/>
                            <m:t>.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Robert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Moskovitch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2100"/>
                  </a:lnSpc>
                </a:pPr>
                <a:r>
                  <a:rPr lang="en-US" sz="1800" baseline="30000" dirty="0"/>
                  <a:t>1</a:t>
                </a:r>
                <a:r>
                  <a:rPr lang="en-US" sz="1800" dirty="0"/>
                  <a:t>Software and Information Systems Engineering</a:t>
                </a:r>
              </a:p>
              <a:p>
                <a:pPr>
                  <a:lnSpc>
                    <a:spcPts val="2100"/>
                  </a:lnSpc>
                </a:pPr>
                <a:r>
                  <a:rPr lang="en-US" sz="1800" baseline="30000" dirty="0"/>
                  <a:t>2</a:t>
                </a:r>
                <a:r>
                  <a:rPr lang="en-US" sz="1800" dirty="0"/>
                  <a:t>Israel – Premier Tech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1200" dirty="0"/>
              </a:p>
              <a:p>
                <a:r>
                  <a:rPr lang="en-US" sz="2000" b="1" dirty="0">
                    <a:solidFill>
                      <a:srgbClr val="1F59A9"/>
                    </a:solidFill>
                  </a:rPr>
                  <a:t>Machine Learning and Data Mining for Sports Analytics Workshop 2022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2255744"/>
                <a:ext cx="12192000" cy="324984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6BAA75-9277-A246-8AD1-F62EEEB9F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91" y="5804566"/>
            <a:ext cx="2384126" cy="763864"/>
          </a:xfrm>
          <a:prstGeom prst="rect">
            <a:avLst/>
          </a:prstGeom>
        </p:spPr>
      </p:pic>
      <p:pic>
        <p:nvPicPr>
          <p:cNvPr id="7" name="Picture 2" descr="בעלים | ICA">
            <a:extLst>
              <a:ext uri="{FF2B5EF4-FFF2-40B4-BE49-F238E27FC236}">
                <a16:creationId xmlns:a16="http://schemas.microsoft.com/office/drawing/2014/main" id="{FBFB0617-01C3-4C9B-80BF-1DF5F7FE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/>
          <a:stretch/>
        </p:blipFill>
        <p:spPr bwMode="auto">
          <a:xfrm>
            <a:off x="4978400" y="5831098"/>
            <a:ext cx="2848762" cy="10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srael – Premier Tech / Israel Cycling Academy | LinkedIn">
            <a:extLst>
              <a:ext uri="{FF2B5EF4-FFF2-40B4-BE49-F238E27FC236}">
                <a16:creationId xmlns:a16="http://schemas.microsoft.com/office/drawing/2014/main" id="{641F4E07-742F-4B9A-8EF6-307C36E0E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6" b="14667"/>
          <a:stretch/>
        </p:blipFill>
        <p:spPr bwMode="auto">
          <a:xfrm>
            <a:off x="4771310" y="5930900"/>
            <a:ext cx="1429654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גרפיקה 30" descr="מסד נתונים עם מילוי מלא">
            <a:extLst>
              <a:ext uri="{FF2B5EF4-FFF2-40B4-BE49-F238E27FC236}">
                <a16:creationId xmlns:a16="http://schemas.microsoft.com/office/drawing/2014/main" id="{CC76B33A-04BB-E0E7-6715-F45A31E7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1888909"/>
            <a:ext cx="778809" cy="645373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BB3AC086-FEBD-A779-9547-4A01A85DB401}"/>
              </a:ext>
            </a:extLst>
          </p:cNvPr>
          <p:cNvSpPr txBox="1"/>
          <p:nvPr/>
        </p:nvSpPr>
        <p:spPr>
          <a:xfrm>
            <a:off x="-25690" y="3712995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Cyclists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8B685D-A506-4BED-E55E-EF4D96E0E359}"/>
              </a:ext>
            </a:extLst>
          </p:cNvPr>
          <p:cNvSpPr txBox="1"/>
          <p:nvPr/>
        </p:nvSpPr>
        <p:spPr>
          <a:xfrm>
            <a:off x="-5754" y="2445807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Races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1" name="תיבת טקסט 38">
            <a:extLst>
              <a:ext uri="{FF2B5EF4-FFF2-40B4-BE49-F238E27FC236}">
                <a16:creationId xmlns:a16="http://schemas.microsoft.com/office/drawing/2014/main" id="{04CBB8F7-A10D-E8A7-7A3B-1CBDF8ADAFE8}"/>
              </a:ext>
            </a:extLst>
          </p:cNvPr>
          <p:cNvSpPr txBox="1"/>
          <p:nvPr/>
        </p:nvSpPr>
        <p:spPr>
          <a:xfrm>
            <a:off x="-5754" y="5056423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Workouts</a:t>
            </a:r>
            <a:endParaRPr lang="LID4096" sz="1600" dirty="0">
              <a:solidFill>
                <a:schemeClr val="tx1"/>
              </a:solidFill>
            </a:endParaRPr>
          </a:p>
        </p:txBody>
      </p: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7C28ACBE-FE46-71DD-5049-A16B83BCA14F}"/>
              </a:ext>
            </a:extLst>
          </p:cNvPr>
          <p:cNvGrpSpPr/>
          <p:nvPr/>
        </p:nvGrpSpPr>
        <p:grpSpPr>
          <a:xfrm>
            <a:off x="1704975" y="5378790"/>
            <a:ext cx="3393272" cy="379291"/>
            <a:chOff x="2040599" y="5616915"/>
            <a:chExt cx="3226784" cy="3792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7A1993-48E5-699E-948E-D6EC78018F9B}"/>
                </a:ext>
              </a:extLst>
            </p:cNvPr>
            <p:cNvSpPr txBox="1"/>
            <p:nvPr/>
          </p:nvSpPr>
          <p:spPr>
            <a:xfrm>
              <a:off x="2961051" y="5616915"/>
              <a:ext cx="2306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Workouts Time Window</a:t>
              </a:r>
            </a:p>
          </p:txBody>
        </p:sp>
        <p:grpSp>
          <p:nvGrpSpPr>
            <p:cNvPr id="52" name="קבוצה 51">
              <a:extLst>
                <a:ext uri="{FF2B5EF4-FFF2-40B4-BE49-F238E27FC236}">
                  <a16:creationId xmlns:a16="http://schemas.microsoft.com/office/drawing/2014/main" id="{02739907-E491-221E-387A-3F8E8AC0D9A8}"/>
                </a:ext>
              </a:extLst>
            </p:cNvPr>
            <p:cNvGrpSpPr/>
            <p:nvPr/>
          </p:nvGrpSpPr>
          <p:grpSpPr>
            <a:xfrm>
              <a:off x="2040599" y="5805750"/>
              <a:ext cx="2714280" cy="190456"/>
              <a:chOff x="1838469" y="6079310"/>
              <a:chExt cx="2714280" cy="190456"/>
            </a:xfrm>
          </p:grpSpPr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78D55790-442F-1373-D515-856B044CDFEF}"/>
                  </a:ext>
                </a:extLst>
              </p:cNvPr>
              <p:cNvCxnSpPr/>
              <p:nvPr/>
            </p:nvCxnSpPr>
            <p:spPr>
              <a:xfrm flipH="1">
                <a:off x="1838469" y="6178150"/>
                <a:ext cx="271428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ישר 45">
                <a:extLst>
                  <a:ext uri="{FF2B5EF4-FFF2-40B4-BE49-F238E27FC236}">
                    <a16:creationId xmlns:a16="http://schemas.microsoft.com/office/drawing/2014/main" id="{D01632EA-993C-D01C-AED6-62CAFE56DC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17" y="6079310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מחבר ישר 48">
                <a:extLst>
                  <a:ext uri="{FF2B5EF4-FFF2-40B4-BE49-F238E27FC236}">
                    <a16:creationId xmlns:a16="http://schemas.microsoft.com/office/drawing/2014/main" id="{EC2818ED-0A2A-4C88-4971-7BB7C2B88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4835" y="6086886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2F3F4AF9-5959-E97C-1015-BA241C3AEA2D}"/>
              </a:ext>
            </a:extLst>
          </p:cNvPr>
          <p:cNvGrpSpPr/>
          <p:nvPr/>
        </p:nvGrpSpPr>
        <p:grpSpPr>
          <a:xfrm>
            <a:off x="1057004" y="5830040"/>
            <a:ext cx="4462269" cy="587712"/>
            <a:chOff x="886125" y="6109440"/>
            <a:chExt cx="4955322" cy="587712"/>
          </a:xfrm>
        </p:grpSpPr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8FC81-F897-E2DE-E936-C9BF81562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5" y="6292320"/>
              <a:ext cx="4263014" cy="1177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1F0E1991-9294-DB15-3860-7EABB9DACB90}"/>
                </a:ext>
              </a:extLst>
            </p:cNvPr>
            <p:cNvSpPr txBox="1"/>
            <p:nvPr/>
          </p:nvSpPr>
          <p:spPr>
            <a:xfrm>
              <a:off x="5077436" y="6109440"/>
              <a:ext cx="76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Time</a:t>
              </a:r>
              <a:endParaRPr lang="LID4096" b="1" dirty="0"/>
            </a:p>
          </p:txBody>
        </p: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34A9FAD-610A-E482-2370-88ACFDC8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879" y="6109440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/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𝑅𝑎𝑐𝑒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C423559-5DF1-8CFC-97D2-2CE4EBC8F175}"/>
              </a:ext>
            </a:extLst>
          </p:cNvPr>
          <p:cNvSpPr/>
          <p:nvPr/>
        </p:nvSpPr>
        <p:spPr>
          <a:xfrm>
            <a:off x="416724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4A8A3E87-B95C-3C4F-59F6-C5594C940FB9}"/>
              </a:ext>
            </a:extLst>
          </p:cNvPr>
          <p:cNvSpPr/>
          <p:nvPr/>
        </p:nvSpPr>
        <p:spPr>
          <a:xfrm>
            <a:off x="382138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A380C0F6-3D63-5BAD-C344-6AC639C31C86}"/>
              </a:ext>
            </a:extLst>
          </p:cNvPr>
          <p:cNvSpPr/>
          <p:nvPr/>
        </p:nvSpPr>
        <p:spPr>
          <a:xfrm>
            <a:off x="321662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אליפסה 64">
            <a:extLst>
              <a:ext uri="{FF2B5EF4-FFF2-40B4-BE49-F238E27FC236}">
                <a16:creationId xmlns:a16="http://schemas.microsoft.com/office/drawing/2014/main" id="{FC1CA6A9-B0DC-94AD-6EB5-7C26690247FF}"/>
              </a:ext>
            </a:extLst>
          </p:cNvPr>
          <p:cNvSpPr/>
          <p:nvPr/>
        </p:nvSpPr>
        <p:spPr>
          <a:xfrm>
            <a:off x="346726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אליפסה 65">
            <a:extLst>
              <a:ext uri="{FF2B5EF4-FFF2-40B4-BE49-F238E27FC236}">
                <a16:creationId xmlns:a16="http://schemas.microsoft.com/office/drawing/2014/main" id="{2C46A1C5-CB3D-B8FA-BD6C-D75AB254211C}"/>
              </a:ext>
            </a:extLst>
          </p:cNvPr>
          <p:cNvSpPr/>
          <p:nvPr/>
        </p:nvSpPr>
        <p:spPr>
          <a:xfrm>
            <a:off x="1744953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אליפסה 66">
            <a:extLst>
              <a:ext uri="{FF2B5EF4-FFF2-40B4-BE49-F238E27FC236}">
                <a16:creationId xmlns:a16="http://schemas.microsoft.com/office/drawing/2014/main" id="{E563E412-574B-DB8F-E06B-D09E80FF6822}"/>
              </a:ext>
            </a:extLst>
          </p:cNvPr>
          <p:cNvSpPr/>
          <p:nvPr/>
        </p:nvSpPr>
        <p:spPr>
          <a:xfrm>
            <a:off x="2444568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אליפסה 67">
            <a:extLst>
              <a:ext uri="{FF2B5EF4-FFF2-40B4-BE49-F238E27FC236}">
                <a16:creationId xmlns:a16="http://schemas.microsoft.com/office/drawing/2014/main" id="{B25F3652-FCF8-FAC1-ED3B-1BB6F5BE800F}"/>
              </a:ext>
            </a:extLst>
          </p:cNvPr>
          <p:cNvSpPr/>
          <p:nvPr/>
        </p:nvSpPr>
        <p:spPr>
          <a:xfrm>
            <a:off x="290822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אליפסה 68">
            <a:extLst>
              <a:ext uri="{FF2B5EF4-FFF2-40B4-BE49-F238E27FC236}">
                <a16:creationId xmlns:a16="http://schemas.microsoft.com/office/drawing/2014/main" id="{3DAB57CD-B889-B17D-49AA-FA5126D279BE}"/>
              </a:ext>
            </a:extLst>
          </p:cNvPr>
          <p:cNvSpPr/>
          <p:nvPr/>
        </p:nvSpPr>
        <p:spPr>
          <a:xfrm>
            <a:off x="1319000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45A854A7-D0A4-D621-CD69-0F362EF956B8}"/>
              </a:ext>
            </a:extLst>
          </p:cNvPr>
          <p:cNvSpPr/>
          <p:nvPr/>
        </p:nvSpPr>
        <p:spPr>
          <a:xfrm>
            <a:off x="1140759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2" name="גרפיקה 81" descr="מסד נתונים עם מילוי מלא">
            <a:extLst>
              <a:ext uri="{FF2B5EF4-FFF2-40B4-BE49-F238E27FC236}">
                <a16:creationId xmlns:a16="http://schemas.microsoft.com/office/drawing/2014/main" id="{EC64DEC8-5D94-2DC3-F751-0563C47B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28" y="3111740"/>
            <a:ext cx="778809" cy="645373"/>
          </a:xfrm>
          <a:prstGeom prst="rect">
            <a:avLst/>
          </a:prstGeom>
        </p:spPr>
      </p:pic>
      <p:pic>
        <p:nvPicPr>
          <p:cNvPr id="83" name="גרפיקה 82" descr="מסד נתונים עם מילוי מלא">
            <a:extLst>
              <a:ext uri="{FF2B5EF4-FFF2-40B4-BE49-F238E27FC236}">
                <a16:creationId xmlns:a16="http://schemas.microsoft.com/office/drawing/2014/main" id="{81D3565A-8E74-E0A1-B5B6-AAAE6ADE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4488691"/>
            <a:ext cx="778809" cy="645373"/>
          </a:xfrm>
          <a:prstGeom prst="rect">
            <a:avLst/>
          </a:prstGeom>
        </p:spPr>
      </p:pic>
      <p:sp>
        <p:nvSpPr>
          <p:cNvPr id="98" name="חץ: ימינה 97">
            <a:extLst>
              <a:ext uri="{FF2B5EF4-FFF2-40B4-BE49-F238E27FC236}">
                <a16:creationId xmlns:a16="http://schemas.microsoft.com/office/drawing/2014/main" id="{D9B14042-AC2A-2AC5-0F03-F2243AB5DC51}"/>
              </a:ext>
            </a:extLst>
          </p:cNvPr>
          <p:cNvSpPr/>
          <p:nvPr/>
        </p:nvSpPr>
        <p:spPr>
          <a:xfrm>
            <a:off x="4230127" y="3407787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9" name="חץ: ימינה 98">
            <a:extLst>
              <a:ext uri="{FF2B5EF4-FFF2-40B4-BE49-F238E27FC236}">
                <a16:creationId xmlns:a16="http://schemas.microsoft.com/office/drawing/2014/main" id="{65A68185-B44C-60F3-02AA-81ACA9AB68F0}"/>
              </a:ext>
            </a:extLst>
          </p:cNvPr>
          <p:cNvSpPr/>
          <p:nvPr/>
        </p:nvSpPr>
        <p:spPr>
          <a:xfrm>
            <a:off x="4246936" y="2100516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0" name="חץ: ימינה 99">
            <a:extLst>
              <a:ext uri="{FF2B5EF4-FFF2-40B4-BE49-F238E27FC236}">
                <a16:creationId xmlns:a16="http://schemas.microsoft.com/office/drawing/2014/main" id="{B7281952-C993-D61F-3BF3-AC6A95A2F6B4}"/>
              </a:ext>
            </a:extLst>
          </p:cNvPr>
          <p:cNvSpPr/>
          <p:nvPr/>
        </p:nvSpPr>
        <p:spPr>
          <a:xfrm>
            <a:off x="4230128" y="4715058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032F323A-4663-AE0E-7416-2939A08CF122}"/>
              </a:ext>
            </a:extLst>
          </p:cNvPr>
          <p:cNvSpPr txBox="1">
            <a:spLocks/>
          </p:cNvSpPr>
          <p:nvPr/>
        </p:nvSpPr>
        <p:spPr>
          <a:xfrm>
            <a:off x="702594" y="325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chemeClr val="accent4"/>
                </a:solidFill>
              </a:rPr>
              <a:t>RaceFit</a:t>
            </a:r>
            <a:r>
              <a:rPr lang="en-US" sz="4000" dirty="0">
                <a:solidFill>
                  <a:schemeClr val="accent4"/>
                </a:solidFill>
              </a:rPr>
              <a:t> - Classification based Ranking Method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Recommendation Phase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10" name="TextBox 43">
            <a:extLst>
              <a:ext uri="{FF2B5EF4-FFF2-40B4-BE49-F238E27FC236}">
                <a16:creationId xmlns:a16="http://schemas.microsoft.com/office/drawing/2014/main" id="{8A410CD3-1946-6F1E-9CDC-443C67EACA9A}"/>
              </a:ext>
            </a:extLst>
          </p:cNvPr>
          <p:cNvSpPr txBox="1"/>
          <p:nvPr/>
        </p:nvSpPr>
        <p:spPr>
          <a:xfrm>
            <a:off x="929374" y="4305563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Summarized Workouts vector</a:t>
            </a:r>
          </a:p>
        </p:txBody>
      </p:sp>
      <p:sp>
        <p:nvSpPr>
          <p:cNvPr id="111" name="חץ: ימינה 110">
            <a:extLst>
              <a:ext uri="{FF2B5EF4-FFF2-40B4-BE49-F238E27FC236}">
                <a16:creationId xmlns:a16="http://schemas.microsoft.com/office/drawing/2014/main" id="{363E8582-2CBA-4257-C4FD-385BA25C91A5}"/>
              </a:ext>
            </a:extLst>
          </p:cNvPr>
          <p:cNvSpPr/>
          <p:nvPr/>
        </p:nvSpPr>
        <p:spPr>
          <a:xfrm rot="16200000">
            <a:off x="2263915" y="5142337"/>
            <a:ext cx="3416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קבוצה 113">
            <a:extLst>
              <a:ext uri="{FF2B5EF4-FFF2-40B4-BE49-F238E27FC236}">
                <a16:creationId xmlns:a16="http://schemas.microsoft.com/office/drawing/2014/main" id="{BB5CDAFA-20CE-F29E-17C1-1ADEE1ABED8E}"/>
              </a:ext>
            </a:extLst>
          </p:cNvPr>
          <p:cNvGrpSpPr/>
          <p:nvPr/>
        </p:nvGrpSpPr>
        <p:grpSpPr>
          <a:xfrm>
            <a:off x="504051" y="5511651"/>
            <a:ext cx="480510" cy="483291"/>
            <a:chOff x="460547" y="5463064"/>
            <a:chExt cx="480510" cy="483291"/>
          </a:xfrm>
        </p:grpSpPr>
        <p:sp>
          <p:nvSpPr>
            <p:cNvPr id="112" name="חץ: ימינה 111">
              <a:extLst>
                <a:ext uri="{FF2B5EF4-FFF2-40B4-BE49-F238E27FC236}">
                  <a16:creationId xmlns:a16="http://schemas.microsoft.com/office/drawing/2014/main" id="{1C513504-ACFD-711B-81CA-42BE4E051004}"/>
                </a:ext>
              </a:extLst>
            </p:cNvPr>
            <p:cNvSpPr/>
            <p:nvPr/>
          </p:nvSpPr>
          <p:spPr>
            <a:xfrm>
              <a:off x="460644" y="5669206"/>
              <a:ext cx="480413" cy="277149"/>
            </a:xfrm>
            <a:prstGeom prst="rightArrow">
              <a:avLst>
                <a:gd name="adj1" fmla="val 50000"/>
                <a:gd name="adj2" fmla="val 74633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13" name="מלבן 112">
              <a:extLst>
                <a:ext uri="{FF2B5EF4-FFF2-40B4-BE49-F238E27FC236}">
                  <a16:creationId xmlns:a16="http://schemas.microsoft.com/office/drawing/2014/main" id="{D2002704-F7E2-8432-83BC-5E16DB5B40EE}"/>
                </a:ext>
              </a:extLst>
            </p:cNvPr>
            <p:cNvSpPr/>
            <p:nvPr/>
          </p:nvSpPr>
          <p:spPr>
            <a:xfrm rot="5400000">
              <a:off x="356036" y="5567575"/>
              <a:ext cx="349831" cy="1408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6" name="TextBox 43">
            <a:extLst>
              <a:ext uri="{FF2B5EF4-FFF2-40B4-BE49-F238E27FC236}">
                <a16:creationId xmlns:a16="http://schemas.microsoft.com/office/drawing/2014/main" id="{FCB9E39C-20E6-275E-3024-81DA43B14AD4}"/>
              </a:ext>
            </a:extLst>
          </p:cNvPr>
          <p:cNvSpPr txBox="1"/>
          <p:nvPr/>
        </p:nvSpPr>
        <p:spPr>
          <a:xfrm>
            <a:off x="906801" y="3009706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Cyclist vector</a:t>
            </a:r>
          </a:p>
        </p:txBody>
      </p:sp>
      <p:sp>
        <p:nvSpPr>
          <p:cNvPr id="117" name="TextBox 43">
            <a:extLst>
              <a:ext uri="{FF2B5EF4-FFF2-40B4-BE49-F238E27FC236}">
                <a16:creationId xmlns:a16="http://schemas.microsoft.com/office/drawing/2014/main" id="{2656BE74-3DF6-90E3-B835-6956F514A45C}"/>
              </a:ext>
            </a:extLst>
          </p:cNvPr>
          <p:cNvSpPr txBox="1"/>
          <p:nvPr/>
        </p:nvSpPr>
        <p:spPr>
          <a:xfrm>
            <a:off x="917018" y="1790850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Upcoming race vector</a:t>
            </a:r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08359AD7-D915-E8BF-3DB2-34D2C1E26719}"/>
              </a:ext>
            </a:extLst>
          </p:cNvPr>
          <p:cNvGrpSpPr/>
          <p:nvPr/>
        </p:nvGrpSpPr>
        <p:grpSpPr>
          <a:xfrm>
            <a:off x="8266786" y="2529935"/>
            <a:ext cx="1908784" cy="1632258"/>
            <a:chOff x="8530373" y="2729756"/>
            <a:chExt cx="2065692" cy="1753622"/>
          </a:xfrm>
        </p:grpSpPr>
        <p:pic>
          <p:nvPicPr>
            <p:cNvPr id="4" name="גרפיקה 3" descr="ראש עם גלגלי שיניים עם מילוי מלא">
              <a:extLst>
                <a:ext uri="{FF2B5EF4-FFF2-40B4-BE49-F238E27FC236}">
                  <a16:creationId xmlns:a16="http://schemas.microsoft.com/office/drawing/2014/main" id="{AD25DA74-EC8A-E10A-4764-97E27A373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129D4145-E2B8-470B-D5D4-67501B7F9867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  <a:endParaRPr lang="LID4096" sz="1600" dirty="0"/>
            </a:p>
          </p:txBody>
        </p:sp>
        <p:sp>
          <p:nvSpPr>
            <p:cNvPr id="7" name="מלבן: פינות מעוגלות 6">
              <a:extLst>
                <a:ext uri="{FF2B5EF4-FFF2-40B4-BE49-F238E27FC236}">
                  <a16:creationId xmlns:a16="http://schemas.microsoft.com/office/drawing/2014/main" id="{A623D2F6-6608-7404-5B9F-5A2D38F0D3C0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716D442-DC11-28B0-8404-1B08C331E1DA}"/>
              </a:ext>
            </a:extLst>
          </p:cNvPr>
          <p:cNvSpPr txBox="1"/>
          <p:nvPr/>
        </p:nvSpPr>
        <p:spPr>
          <a:xfrm>
            <a:off x="4831281" y="1581132"/>
            <a:ext cx="1800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For each team cyclist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טבלה 13">
                <a:extLst>
                  <a:ext uri="{FF2B5EF4-FFF2-40B4-BE49-F238E27FC236}">
                    <a16:creationId xmlns:a16="http://schemas.microsoft.com/office/drawing/2014/main" id="{CB70B490-0CCC-9B48-CD53-E4AB91C9B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694300"/>
                  </p:ext>
                </p:extLst>
              </p:nvPr>
            </p:nvGraphicFramePr>
            <p:xfrm>
              <a:off x="4801256" y="2072583"/>
              <a:ext cx="270063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08944">
                      <a:extLst>
                        <a:ext uri="{9D8B030D-6E8A-4147-A177-3AD203B41FA5}">
                          <a16:colId xmlns:a16="http://schemas.microsoft.com/office/drawing/2014/main" val="1272399136"/>
                        </a:ext>
                      </a:extLst>
                    </a:gridCol>
                    <a:gridCol w="1062567">
                      <a:extLst>
                        <a:ext uri="{9D8B030D-6E8A-4147-A177-3AD203B41FA5}">
                          <a16:colId xmlns:a16="http://schemas.microsoft.com/office/drawing/2014/main" val="1889139954"/>
                        </a:ext>
                      </a:extLst>
                    </a:gridCol>
                    <a:gridCol w="1029123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L" sz="1050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טבלה 13">
                <a:extLst>
                  <a:ext uri="{FF2B5EF4-FFF2-40B4-BE49-F238E27FC236}">
                    <a16:creationId xmlns:a16="http://schemas.microsoft.com/office/drawing/2014/main" id="{CB70B490-0CCC-9B48-CD53-E4AB91C9B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694300"/>
                  </p:ext>
                </p:extLst>
              </p:nvPr>
            </p:nvGraphicFramePr>
            <p:xfrm>
              <a:off x="4801256" y="2072583"/>
              <a:ext cx="270063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08944">
                      <a:extLst>
                        <a:ext uri="{9D8B030D-6E8A-4147-A177-3AD203B41FA5}">
                          <a16:colId xmlns:a16="http://schemas.microsoft.com/office/drawing/2014/main" val="1272399136"/>
                        </a:ext>
                      </a:extLst>
                    </a:gridCol>
                    <a:gridCol w="1062567">
                      <a:extLst>
                        <a:ext uri="{9D8B030D-6E8A-4147-A177-3AD203B41FA5}">
                          <a16:colId xmlns:a16="http://schemas.microsoft.com/office/drawing/2014/main" val="1889139954"/>
                        </a:ext>
                      </a:extLst>
                    </a:gridCol>
                    <a:gridCol w="1029123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" t="-2174" r="-346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7714" t="-2174" r="-9771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3314" t="-2174" r="-1183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טבלה 15">
                <a:extLst>
                  <a:ext uri="{FF2B5EF4-FFF2-40B4-BE49-F238E27FC236}">
                    <a16:creationId xmlns:a16="http://schemas.microsoft.com/office/drawing/2014/main" id="{3C05BEA4-C0A7-A30B-1C7E-FC31CB21D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62409"/>
                  </p:ext>
                </p:extLst>
              </p:nvPr>
            </p:nvGraphicFramePr>
            <p:xfrm>
              <a:off x="4801256" y="250156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1644">
                      <a:extLst>
                        <a:ext uri="{9D8B030D-6E8A-4147-A177-3AD203B41FA5}">
                          <a16:colId xmlns:a16="http://schemas.microsoft.com/office/drawing/2014/main" val="613864296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580916308"/>
                        </a:ext>
                      </a:extLst>
                    </a:gridCol>
                    <a:gridCol w="1031239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טבלה 15">
                <a:extLst>
                  <a:ext uri="{FF2B5EF4-FFF2-40B4-BE49-F238E27FC236}">
                    <a16:creationId xmlns:a16="http://schemas.microsoft.com/office/drawing/2014/main" id="{3C05BEA4-C0A7-A30B-1C7E-FC31CB21D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62409"/>
                  </p:ext>
                </p:extLst>
              </p:nvPr>
            </p:nvGraphicFramePr>
            <p:xfrm>
              <a:off x="4801256" y="250156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1644">
                      <a:extLst>
                        <a:ext uri="{9D8B030D-6E8A-4147-A177-3AD203B41FA5}">
                          <a16:colId xmlns:a16="http://schemas.microsoft.com/office/drawing/2014/main" val="613864296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580916308"/>
                        </a:ext>
                      </a:extLst>
                    </a:gridCol>
                    <a:gridCol w="1031239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80" t="-2000" r="-33725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9884" t="-2000" r="-1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61765" t="-2000" r="-117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טבלה 16">
                <a:extLst>
                  <a:ext uri="{FF2B5EF4-FFF2-40B4-BE49-F238E27FC236}">
                    <a16:creationId xmlns:a16="http://schemas.microsoft.com/office/drawing/2014/main" id="{89F847E6-634E-5DC1-F82C-1760C272B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657796"/>
                  </p:ext>
                </p:extLst>
              </p:nvPr>
            </p:nvGraphicFramePr>
            <p:xfrm>
              <a:off x="4801256" y="296895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8348">
                      <a:extLst>
                        <a:ext uri="{9D8B030D-6E8A-4147-A177-3AD203B41FA5}">
                          <a16:colId xmlns:a16="http://schemas.microsoft.com/office/drawing/2014/main" val="4219624769"/>
                        </a:ext>
                      </a:extLst>
                    </a:gridCol>
                    <a:gridCol w="1052631">
                      <a:extLst>
                        <a:ext uri="{9D8B030D-6E8A-4147-A177-3AD203B41FA5}">
                          <a16:colId xmlns:a16="http://schemas.microsoft.com/office/drawing/2014/main" val="3220082327"/>
                        </a:ext>
                      </a:extLst>
                    </a:gridCol>
                    <a:gridCol w="1019654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טבלה 16">
                <a:extLst>
                  <a:ext uri="{FF2B5EF4-FFF2-40B4-BE49-F238E27FC236}">
                    <a16:creationId xmlns:a16="http://schemas.microsoft.com/office/drawing/2014/main" id="{89F847E6-634E-5DC1-F82C-1760C272B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657796"/>
                  </p:ext>
                </p:extLst>
              </p:nvPr>
            </p:nvGraphicFramePr>
            <p:xfrm>
              <a:off x="4801256" y="296895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8348">
                      <a:extLst>
                        <a:ext uri="{9D8B030D-6E8A-4147-A177-3AD203B41FA5}">
                          <a16:colId xmlns:a16="http://schemas.microsoft.com/office/drawing/2014/main" val="4219624769"/>
                        </a:ext>
                      </a:extLst>
                    </a:gridCol>
                    <a:gridCol w="1052631">
                      <a:extLst>
                        <a:ext uri="{9D8B030D-6E8A-4147-A177-3AD203B41FA5}">
                          <a16:colId xmlns:a16="http://schemas.microsoft.com/office/drawing/2014/main" val="3220082327"/>
                        </a:ext>
                      </a:extLst>
                    </a:gridCol>
                    <a:gridCol w="1019654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71" t="-4082" r="-33301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60116" t="-4082" r="-9826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64881" t="-4082" r="-119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טבלה 17">
                <a:extLst>
                  <a:ext uri="{FF2B5EF4-FFF2-40B4-BE49-F238E27FC236}">
                    <a16:creationId xmlns:a16="http://schemas.microsoft.com/office/drawing/2014/main" id="{1782BB33-9305-A81D-0838-6E7AFC860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8721009"/>
                  </p:ext>
                </p:extLst>
              </p:nvPr>
            </p:nvGraphicFramePr>
            <p:xfrm>
              <a:off x="4788522" y="3454639"/>
              <a:ext cx="2713367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5921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53930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3516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טבלה 17">
                <a:extLst>
                  <a:ext uri="{FF2B5EF4-FFF2-40B4-BE49-F238E27FC236}">
                    <a16:creationId xmlns:a16="http://schemas.microsoft.com/office/drawing/2014/main" id="{1782BB33-9305-A81D-0838-6E7AFC860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8721009"/>
                  </p:ext>
                </p:extLst>
              </p:nvPr>
            </p:nvGraphicFramePr>
            <p:xfrm>
              <a:off x="4788522" y="3454639"/>
              <a:ext cx="2713367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5921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53930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3516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71" t="-2000" r="-334951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60116" t="-2000" r="-9942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62941" t="-2000" r="-117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1DC6D354-D0BD-8110-3EF9-3D2EB4ABF9DD}"/>
                  </a:ext>
                </a:extLst>
              </p:cNvPr>
              <p:cNvSpPr txBox="1"/>
              <p:nvPr/>
            </p:nvSpPr>
            <p:spPr>
              <a:xfrm>
                <a:off x="5944624" y="3949467"/>
                <a:ext cx="300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1DC6D354-D0BD-8110-3EF9-3D2EB4AB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24" y="3949467"/>
                <a:ext cx="3007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טבלה 22">
                <a:extLst>
                  <a:ext uri="{FF2B5EF4-FFF2-40B4-BE49-F238E27FC236}">
                    <a16:creationId xmlns:a16="http://schemas.microsoft.com/office/drawing/2014/main" id="{6B1628E9-5846-E5CC-38FE-0BDD6B40A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824433"/>
                  </p:ext>
                </p:extLst>
              </p:nvPr>
            </p:nvGraphicFramePr>
            <p:xfrm>
              <a:off x="4788524" y="4459791"/>
              <a:ext cx="2713365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33268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42508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758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טבלה 22">
                <a:extLst>
                  <a:ext uri="{FF2B5EF4-FFF2-40B4-BE49-F238E27FC236}">
                    <a16:creationId xmlns:a16="http://schemas.microsoft.com/office/drawing/2014/main" id="{6B1628E9-5846-E5CC-38FE-0BDD6B40A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824433"/>
                  </p:ext>
                </p:extLst>
              </p:nvPr>
            </p:nvGraphicFramePr>
            <p:xfrm>
              <a:off x="4788524" y="4459791"/>
              <a:ext cx="2713365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33268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42508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758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962" t="-2000" r="-330769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61404" t="-2000" r="-10117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61404" t="-2000" r="-117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טבלה 23">
                <a:extLst>
                  <a:ext uri="{FF2B5EF4-FFF2-40B4-BE49-F238E27FC236}">
                    <a16:creationId xmlns:a16="http://schemas.microsoft.com/office/drawing/2014/main" id="{6DD0A8E3-2A27-4708-7E8A-AEB38924F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158109"/>
                  </p:ext>
                </p:extLst>
              </p:nvPr>
            </p:nvGraphicFramePr>
            <p:xfrm>
              <a:off x="10850601" y="2068589"/>
              <a:ext cx="111184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3410712144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.9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טבלה 23">
                <a:extLst>
                  <a:ext uri="{FF2B5EF4-FFF2-40B4-BE49-F238E27FC236}">
                    <a16:creationId xmlns:a16="http://schemas.microsoft.com/office/drawing/2014/main" id="{6DD0A8E3-2A27-4708-7E8A-AEB38924F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158109"/>
                  </p:ext>
                </p:extLst>
              </p:nvPr>
            </p:nvGraphicFramePr>
            <p:xfrm>
              <a:off x="10850601" y="2068589"/>
              <a:ext cx="111184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3410712144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833" t="-2174" r="-55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89063" t="-2174" r="-3125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טבלה 24">
                <a:extLst>
                  <a:ext uri="{FF2B5EF4-FFF2-40B4-BE49-F238E27FC236}">
                    <a16:creationId xmlns:a16="http://schemas.microsoft.com/office/drawing/2014/main" id="{FB8058E6-C24E-E059-4E73-0E515F9C0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77980"/>
                  </p:ext>
                </p:extLst>
              </p:nvPr>
            </p:nvGraphicFramePr>
            <p:xfrm>
              <a:off x="10850601" y="249757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4054981235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.8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טבלה 24">
                <a:extLst>
                  <a:ext uri="{FF2B5EF4-FFF2-40B4-BE49-F238E27FC236}">
                    <a16:creationId xmlns:a16="http://schemas.microsoft.com/office/drawing/2014/main" id="{FB8058E6-C24E-E059-4E73-0E515F9C0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77980"/>
                  </p:ext>
                </p:extLst>
              </p:nvPr>
            </p:nvGraphicFramePr>
            <p:xfrm>
              <a:off x="10850601" y="249757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4054981235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833" t="-2000" r="-55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89063" t="-2000" r="-312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טבלה 27">
                <a:extLst>
                  <a:ext uri="{FF2B5EF4-FFF2-40B4-BE49-F238E27FC236}">
                    <a16:creationId xmlns:a16="http://schemas.microsoft.com/office/drawing/2014/main" id="{72BA9A15-5638-F733-2EF6-718BC932B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753228"/>
                  </p:ext>
                </p:extLst>
              </p:nvPr>
            </p:nvGraphicFramePr>
            <p:xfrm>
              <a:off x="10850601" y="296496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12749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  <a:gridCol w="399095">
                      <a:extLst>
                        <a:ext uri="{9D8B030D-6E8A-4147-A177-3AD203B41FA5}">
                          <a16:colId xmlns:a16="http://schemas.microsoft.com/office/drawing/2014/main" val="149739914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.3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טבלה 27">
                <a:extLst>
                  <a:ext uri="{FF2B5EF4-FFF2-40B4-BE49-F238E27FC236}">
                    <a16:creationId xmlns:a16="http://schemas.microsoft.com/office/drawing/2014/main" id="{72BA9A15-5638-F733-2EF6-718BC932B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753228"/>
                  </p:ext>
                </p:extLst>
              </p:nvPr>
            </p:nvGraphicFramePr>
            <p:xfrm>
              <a:off x="10850601" y="296496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12749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  <a:gridCol w="399095">
                      <a:extLst>
                        <a:ext uri="{9D8B030D-6E8A-4147-A177-3AD203B41FA5}">
                          <a16:colId xmlns:a16="http://schemas.microsoft.com/office/drawing/2014/main" val="149739914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847" t="-2000" r="-5762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80303" t="-2000" r="-303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טבלה 28">
                <a:extLst>
                  <a:ext uri="{FF2B5EF4-FFF2-40B4-BE49-F238E27FC236}">
                    <a16:creationId xmlns:a16="http://schemas.microsoft.com/office/drawing/2014/main" id="{FBBD5A07-A693-C600-3173-CD9FE5C774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760152"/>
                  </p:ext>
                </p:extLst>
              </p:nvPr>
            </p:nvGraphicFramePr>
            <p:xfrm>
              <a:off x="10850601" y="3450645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3179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0045">
                      <a:extLst>
                        <a:ext uri="{9D8B030D-6E8A-4147-A177-3AD203B41FA5}">
                          <a16:colId xmlns:a16="http://schemas.microsoft.com/office/drawing/2014/main" val="182197701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.2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טבלה 28">
                <a:extLst>
                  <a:ext uri="{FF2B5EF4-FFF2-40B4-BE49-F238E27FC236}">
                    <a16:creationId xmlns:a16="http://schemas.microsoft.com/office/drawing/2014/main" id="{FBBD5A07-A693-C600-3173-CD9FE5C774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760152"/>
                  </p:ext>
                </p:extLst>
              </p:nvPr>
            </p:nvGraphicFramePr>
            <p:xfrm>
              <a:off x="10850601" y="3450645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3179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0045">
                      <a:extLst>
                        <a:ext uri="{9D8B030D-6E8A-4147-A177-3AD203B41FA5}">
                          <a16:colId xmlns:a16="http://schemas.microsoft.com/office/drawing/2014/main" val="182197701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826" t="-2041" r="-53719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93651" t="-2041" r="-3175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1534EAC4-DE9D-CD4D-3EAB-983C49FDE1C0}"/>
                  </a:ext>
                </a:extLst>
              </p:cNvPr>
              <p:cNvSpPr txBox="1"/>
              <p:nvPr/>
            </p:nvSpPr>
            <p:spPr>
              <a:xfrm>
                <a:off x="11271498" y="3923158"/>
                <a:ext cx="300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1534EAC4-DE9D-CD4D-3EAB-983C49FD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498" y="3923158"/>
                <a:ext cx="30072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טבלה 31">
                <a:extLst>
                  <a:ext uri="{FF2B5EF4-FFF2-40B4-BE49-F238E27FC236}">
                    <a16:creationId xmlns:a16="http://schemas.microsoft.com/office/drawing/2014/main" id="{EFC3B655-FB55-8C5F-E3A9-BCA758999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287172"/>
                  </p:ext>
                </p:extLst>
              </p:nvPr>
            </p:nvGraphicFramePr>
            <p:xfrm>
              <a:off x="10850601" y="4455797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52633998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.4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טבלה 31">
                <a:extLst>
                  <a:ext uri="{FF2B5EF4-FFF2-40B4-BE49-F238E27FC236}">
                    <a16:creationId xmlns:a16="http://schemas.microsoft.com/office/drawing/2014/main" id="{EFC3B655-FB55-8C5F-E3A9-BCA758999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287172"/>
                  </p:ext>
                </p:extLst>
              </p:nvPr>
            </p:nvGraphicFramePr>
            <p:xfrm>
              <a:off x="10850601" y="4455797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52633998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833" t="-2000" r="-55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9063" t="-2000" r="-312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5FA71B2-84E6-184F-9D6C-E824DE9D1172}"/>
              </a:ext>
            </a:extLst>
          </p:cNvPr>
          <p:cNvCxnSpPr>
            <a:cxnSpLocks/>
          </p:cNvCxnSpPr>
          <p:nvPr/>
        </p:nvCxnSpPr>
        <p:spPr>
          <a:xfrm>
            <a:off x="7554739" y="2248702"/>
            <a:ext cx="821397" cy="36638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8663AA17-2D80-A664-D9AC-11AAD66997A1}"/>
              </a:ext>
            </a:extLst>
          </p:cNvPr>
          <p:cNvCxnSpPr>
            <a:cxnSpLocks/>
          </p:cNvCxnSpPr>
          <p:nvPr/>
        </p:nvCxnSpPr>
        <p:spPr>
          <a:xfrm flipV="1">
            <a:off x="10117005" y="2195987"/>
            <a:ext cx="646653" cy="4190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B0272DC2-8EB1-8B93-5C42-4023DF52286D}"/>
              </a:ext>
            </a:extLst>
          </p:cNvPr>
          <p:cNvSpPr txBox="1"/>
          <p:nvPr/>
        </p:nvSpPr>
        <p:spPr>
          <a:xfrm>
            <a:off x="7423779" y="4736628"/>
            <a:ext cx="107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Filtering </a:t>
            </a:r>
          </a:p>
          <a:p>
            <a:pPr algn="ctr"/>
            <a:r>
              <a:rPr lang="en-US" sz="1200" dirty="0"/>
              <a:t>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Imputation</a:t>
            </a:r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31D9DBBC-B4B8-BB92-FACE-FDA9387FB91E}"/>
              </a:ext>
            </a:extLst>
          </p:cNvPr>
          <p:cNvSpPr txBox="1"/>
          <p:nvPr/>
        </p:nvSpPr>
        <p:spPr>
          <a:xfrm>
            <a:off x="8286089" y="1846277"/>
            <a:ext cx="1908784" cy="37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Cyclists’ Ranker</a:t>
            </a:r>
            <a:endParaRPr lang="LID4096" sz="2000" dirty="0"/>
          </a:p>
        </p:txBody>
      </p: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87A308D2-1903-BA11-C1AA-4AA063DE498E}"/>
              </a:ext>
            </a:extLst>
          </p:cNvPr>
          <p:cNvCxnSpPr>
            <a:cxnSpLocks/>
          </p:cNvCxnSpPr>
          <p:nvPr/>
        </p:nvCxnSpPr>
        <p:spPr>
          <a:xfrm>
            <a:off x="7545778" y="2674961"/>
            <a:ext cx="821397" cy="2900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ABACD2A4-0BB7-6FD6-8E20-1FB3E98EA915}"/>
              </a:ext>
            </a:extLst>
          </p:cNvPr>
          <p:cNvCxnSpPr>
            <a:cxnSpLocks/>
          </p:cNvCxnSpPr>
          <p:nvPr/>
        </p:nvCxnSpPr>
        <p:spPr>
          <a:xfrm flipV="1">
            <a:off x="10117005" y="2699205"/>
            <a:ext cx="697504" cy="2813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984CA5E0-AB7C-A87A-81F9-42556E61CBF9}"/>
              </a:ext>
            </a:extLst>
          </p:cNvPr>
          <p:cNvCxnSpPr>
            <a:cxnSpLocks/>
          </p:cNvCxnSpPr>
          <p:nvPr/>
        </p:nvCxnSpPr>
        <p:spPr>
          <a:xfrm>
            <a:off x="7527408" y="3111740"/>
            <a:ext cx="821397" cy="14726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8D79F724-89A6-1C00-CC08-30874AF703C1}"/>
              </a:ext>
            </a:extLst>
          </p:cNvPr>
          <p:cNvCxnSpPr>
            <a:cxnSpLocks/>
          </p:cNvCxnSpPr>
          <p:nvPr/>
        </p:nvCxnSpPr>
        <p:spPr>
          <a:xfrm flipV="1">
            <a:off x="10117005" y="3163594"/>
            <a:ext cx="665703" cy="1031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חץ ישר 77">
            <a:extLst>
              <a:ext uri="{FF2B5EF4-FFF2-40B4-BE49-F238E27FC236}">
                <a16:creationId xmlns:a16="http://schemas.microsoft.com/office/drawing/2014/main" id="{1365039F-F90F-1A92-ADEF-132ABA96BED0}"/>
              </a:ext>
            </a:extLst>
          </p:cNvPr>
          <p:cNvCxnSpPr>
            <a:cxnSpLocks/>
          </p:cNvCxnSpPr>
          <p:nvPr/>
        </p:nvCxnSpPr>
        <p:spPr>
          <a:xfrm flipV="1">
            <a:off x="7533758" y="3562131"/>
            <a:ext cx="821397" cy="5459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מחבר חץ ישר 85">
            <a:extLst>
              <a:ext uri="{FF2B5EF4-FFF2-40B4-BE49-F238E27FC236}">
                <a16:creationId xmlns:a16="http://schemas.microsoft.com/office/drawing/2014/main" id="{CBCAE536-E0D2-6383-AB5C-1CBAAA627EC2}"/>
              </a:ext>
            </a:extLst>
          </p:cNvPr>
          <p:cNvCxnSpPr>
            <a:cxnSpLocks/>
          </p:cNvCxnSpPr>
          <p:nvPr/>
        </p:nvCxnSpPr>
        <p:spPr>
          <a:xfrm>
            <a:off x="10139656" y="3589429"/>
            <a:ext cx="652577" cy="378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1124D5A0-DAC2-407C-0878-B6F67FA45DC0}"/>
              </a:ext>
            </a:extLst>
          </p:cNvPr>
          <p:cNvCxnSpPr>
            <a:cxnSpLocks/>
          </p:cNvCxnSpPr>
          <p:nvPr/>
        </p:nvCxnSpPr>
        <p:spPr>
          <a:xfrm flipV="1">
            <a:off x="7548389" y="3905052"/>
            <a:ext cx="785258" cy="68123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מחבר חץ ישר 114">
            <a:extLst>
              <a:ext uri="{FF2B5EF4-FFF2-40B4-BE49-F238E27FC236}">
                <a16:creationId xmlns:a16="http://schemas.microsoft.com/office/drawing/2014/main" id="{C9D7EAE1-11C6-4A35-3F60-F2F2C9C80AE8}"/>
              </a:ext>
            </a:extLst>
          </p:cNvPr>
          <p:cNvCxnSpPr>
            <a:cxnSpLocks/>
          </p:cNvCxnSpPr>
          <p:nvPr/>
        </p:nvCxnSpPr>
        <p:spPr>
          <a:xfrm>
            <a:off x="10117005" y="3959648"/>
            <a:ext cx="672777" cy="64503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תיבת טקסט 136">
            <a:extLst>
              <a:ext uri="{FF2B5EF4-FFF2-40B4-BE49-F238E27FC236}">
                <a16:creationId xmlns:a16="http://schemas.microsoft.com/office/drawing/2014/main" id="{4D9059F3-FC60-442D-502A-E1B3F6BD7DC2}"/>
              </a:ext>
            </a:extLst>
          </p:cNvPr>
          <p:cNvSpPr txBox="1"/>
          <p:nvPr/>
        </p:nvSpPr>
        <p:spPr>
          <a:xfrm>
            <a:off x="10506411" y="1365471"/>
            <a:ext cx="1800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Cyclists Matching Scores</a:t>
            </a:r>
          </a:p>
        </p:txBody>
      </p:sp>
      <p:sp>
        <p:nvSpPr>
          <p:cNvPr id="138" name="מלבן: פינות מעוגלות 137">
            <a:extLst>
              <a:ext uri="{FF2B5EF4-FFF2-40B4-BE49-F238E27FC236}">
                <a16:creationId xmlns:a16="http://schemas.microsoft.com/office/drawing/2014/main" id="{E11243DD-3142-AA90-5633-03D124F5B0DC}"/>
              </a:ext>
            </a:extLst>
          </p:cNvPr>
          <p:cNvSpPr/>
          <p:nvPr/>
        </p:nvSpPr>
        <p:spPr>
          <a:xfrm>
            <a:off x="11577981" y="2061061"/>
            <a:ext cx="383161" cy="281375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39" name="מלבן: פינות מעוגלות 138">
            <a:extLst>
              <a:ext uri="{FF2B5EF4-FFF2-40B4-BE49-F238E27FC236}">
                <a16:creationId xmlns:a16="http://schemas.microsoft.com/office/drawing/2014/main" id="{A6CC01F1-C07F-9BC4-2771-13FD822A988E}"/>
              </a:ext>
            </a:extLst>
          </p:cNvPr>
          <p:cNvSpPr/>
          <p:nvPr/>
        </p:nvSpPr>
        <p:spPr>
          <a:xfrm>
            <a:off x="11578663" y="2509169"/>
            <a:ext cx="383161" cy="281375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0" name="טבלה 139">
                <a:extLst>
                  <a:ext uri="{FF2B5EF4-FFF2-40B4-BE49-F238E27FC236}">
                    <a16:creationId xmlns:a16="http://schemas.microsoft.com/office/drawing/2014/main" id="{3F8DD544-DC9E-2205-0CD5-7C7FDEB1F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160275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0" name="טבלה 139">
                <a:extLst>
                  <a:ext uri="{FF2B5EF4-FFF2-40B4-BE49-F238E27FC236}">
                    <a16:creationId xmlns:a16="http://schemas.microsoft.com/office/drawing/2014/main" id="{3F8DD544-DC9E-2205-0CD5-7C7FDEB1F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160275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3781C06A-60AA-5D53-84E5-9E8880D7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19526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3781C06A-60AA-5D53-84E5-9E8880D7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19526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99E7BC45-B216-7D7F-6D5A-74DA04FCE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6205989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𝑆𝑢𝑚𝑊𝑜𝑟𝑘𝑜𝑢𝑡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𝐶𝑎𝑙𝑜𝑟𝑖𝑒𝑠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99E7BC45-B216-7D7F-6D5A-74DA04FCE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6205989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71" t="-2326" r="-240268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42857" t="-2326" r="-24095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31818" t="-2326" r="-1300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354369" t="-2326" r="-3883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231579" t="-2326" r="-5263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טבלה 10">
                <a:extLst>
                  <a:ext uri="{FF2B5EF4-FFF2-40B4-BE49-F238E27FC236}">
                    <a16:creationId xmlns:a16="http://schemas.microsoft.com/office/drawing/2014/main" id="{2C1C83CC-17E1-FC50-320F-8F18B8CB3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247585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𝑅𝑎𝑐𝑒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טבלה 10">
                <a:extLst>
                  <a:ext uri="{FF2B5EF4-FFF2-40B4-BE49-F238E27FC236}">
                    <a16:creationId xmlns:a16="http://schemas.microsoft.com/office/drawing/2014/main" id="{2C1C83CC-17E1-FC50-320F-8F18B8CB3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247585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515" t="-2381" r="-68787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63810" t="-2381" r="-3323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08176" t="-2381" r="-11949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25170" t="-2381" r="-292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165854" t="-2381" r="-4878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148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57" grpId="0"/>
      <p:bldP spid="138" grpId="0" animBg="1"/>
      <p:bldP spid="1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accent4"/>
                </a:solidFill>
              </a:rPr>
              <a:t>Evaluation Research Goals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2106-C63B-974B-8338-D24AB457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885951"/>
            <a:ext cx="10128250" cy="4486275"/>
          </a:xfrm>
        </p:spPr>
        <p:txBody>
          <a:bodyPr>
            <a:normAutofit/>
          </a:bodyPr>
          <a:lstStyle/>
          <a:p>
            <a:pPr marL="971550" lvl="1" indent="-51435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90000"/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the performance of the </a:t>
            </a:r>
            <a:r>
              <a:rPr lang="en-US" sz="28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RaceFit</a:t>
            </a: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modeling</a:t>
            </a:r>
          </a:p>
          <a:p>
            <a:pPr marL="971550" lvl="1" indent="-514350" algn="just" fontAlgn="base">
              <a:lnSpc>
                <a:spcPct val="250000"/>
              </a:lnSpc>
              <a:spcAft>
                <a:spcPts val="20"/>
              </a:spcAft>
              <a:buClr>
                <a:srgbClr val="000000"/>
              </a:buClr>
              <a:buSzPct val="90000"/>
              <a:buFont typeface="+mj-lt"/>
              <a:buAutoNum type="arabicPeriod"/>
            </a:pPr>
            <a:r>
              <a:rPr lang="en-US" sz="2800" dirty="0">
                <a:latin typeface="SFRM1000"/>
              </a:rPr>
              <a:t>Analyze which factors of the cyclists are most important</a:t>
            </a:r>
          </a:p>
        </p:txBody>
      </p:sp>
      <p:pic>
        <p:nvPicPr>
          <p:cNvPr id="1026" name="Picture 2" descr="רכיבה על אופניים מצעירה אתכם בעשור שלם - Xnet">
            <a:extLst>
              <a:ext uri="{FF2B5EF4-FFF2-40B4-BE49-F238E27FC236}">
                <a16:creationId xmlns:a16="http://schemas.microsoft.com/office/drawing/2014/main" id="{0BC29F0D-7A36-6FB1-7E19-E6106A5D5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636" y="4129088"/>
            <a:ext cx="4667250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42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ningful Metrics - PharmaLex">
            <a:extLst>
              <a:ext uri="{FF2B5EF4-FFF2-40B4-BE49-F238E27FC236}">
                <a16:creationId xmlns:a16="http://schemas.microsoft.com/office/drawing/2014/main" id="{40B2B236-7C5B-8034-552F-B6CFA10CC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"/>
          <a:stretch/>
        </p:blipFill>
        <p:spPr bwMode="auto">
          <a:xfrm>
            <a:off x="9345084" y="4838490"/>
            <a:ext cx="2846916" cy="20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500" y="1671199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err="1"/>
                  <a:t>Precision@i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Recall@i</a:t>
                </a:r>
                <a:r>
                  <a:rPr lang="en-US" sz="2000" dirty="0"/>
                  <a:t> variants of the familiar precision and recall metrics.</a:t>
                </a:r>
              </a:p>
              <a:p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𝑃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𝑟𝑒𝑐𝑖𝑠𝑖𝑜𝑛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@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 ∩ 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sym typeface="Source Sans Pro"/>
                          </a:rPr>
                          <m:t>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𝑡𝑜𝑝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𝑅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𝑒𝑐𝑎𝑙𝑙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@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∩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𝑡𝑜𝑝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Recall@(</a:t>
                </a:r>
                <a:r>
                  <a:rPr lang="en-US" sz="2000" dirty="0" err="1"/>
                  <a:t>n+k</a:t>
                </a:r>
                <a:r>
                  <a:rPr lang="en-US" sz="2000" dirty="0"/>
                  <a:t>) - n cyclists raced, and k is extra cyclists to recommend leaving decision gap for the coach.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𝑅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𝑒𝑐𝑎𝑙𝑙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@(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)=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∩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𝑡𝑜𝑝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)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500" y="1671199"/>
                <a:ext cx="10515600" cy="4486275"/>
              </a:xfrm>
              <a:blipFill>
                <a:blip r:embed="rId4"/>
                <a:stretch>
                  <a:fillRect l="-522" t="-135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10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Evaluation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/>
                </a:solidFill>
              </a:rPr>
              <a:t>– Popularity Baselines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2613"/>
                <a:ext cx="11195878" cy="41096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400" dirty="0"/>
                  <a:t>Based on the popularity rankings compared to other cyclists in the team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/>
                  <a:t>Types of popularity –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𝑃𝑜𝑝𝑢𝑙𝑎𝑟𝑖𝑡𝑦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𝑡𝑜𝑡𝑎𝑙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2200" i="1" dirty="0">
                  <a:latin typeface="Cambria Math" panose="02040503050406030204" pitchFamily="18" charset="0"/>
                  <a:sym typeface="Source Sans Pro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Source Sans Pro"/>
                      </a:rPr>
                      <m:t>𝑃𝑜𝑝𝑢𝑙𝑎𝑟𝑖𝑡𝑦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𝐼𝑛𝐶𝑜𝑛𝑡𝑖𝑛𝑒𝑛𝑡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𝑐𝑜𝑛𝑡𝑖𝑛𝑒𝑛𝑡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𝑖𝑛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𝑐𝑜𝑛𝑡𝑖𝑛𝑒𝑛𝑡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𝑡𝑜𝑡𝑎𝑙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𝑖𝑛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𝑐𝑜𝑛𝑡𝑖𝑛𝑒𝑛𝑡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2200" dirty="0">
                  <a:sym typeface="Source Sans Pro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2613"/>
                <a:ext cx="11195878" cy="4109624"/>
              </a:xfrm>
              <a:blipFill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Popular Cycling Races in the State of California | Cycling Today Official">
            <a:extLst>
              <a:ext uri="{FF2B5EF4-FFF2-40B4-BE49-F238E27FC236}">
                <a16:creationId xmlns:a16="http://schemas.microsoft.com/office/drawing/2014/main" id="{62EBF074-A633-35C3-B81F-D4A0C366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78" y="232708"/>
            <a:ext cx="2717800" cy="18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2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Experimental Plan – Expr.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398C2F5-38E7-4D22-8E2B-21D6408D67E5}"/>
              </a:ext>
            </a:extLst>
          </p:cNvPr>
          <p:cNvSpPr txBox="1"/>
          <p:nvPr/>
        </p:nvSpPr>
        <p:spPr>
          <a:xfrm>
            <a:off x="951978" y="1690688"/>
            <a:ext cx="10672175" cy="209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4 UCI World Teams – </a:t>
            </a:r>
          </a:p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 fontAlgn="base">
              <a:lnSpc>
                <a:spcPct val="200000"/>
              </a:lnSpc>
              <a:spcAft>
                <a:spcPts val="35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76A98780-C0A3-CD99-DB38-2BF8CF908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01215"/>
              </p:ext>
            </p:extLst>
          </p:nvPr>
        </p:nvGraphicFramePr>
        <p:xfrm>
          <a:off x="2489200" y="3242398"/>
          <a:ext cx="7213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69860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49071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Workout 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4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Israel - Premier Tech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TrainingPeaks and STRAVA</a:t>
                      </a:r>
                      <a:endParaRPr lang="en-US" sz="1800" u="none" strike="noStrike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5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Jumbo-Visma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STRAVA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8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Groupama - FDJ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STRAVA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AG2R Citroën Team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STRAVA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2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40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Experimental Plan – Expr.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398C2F5-38E7-4D22-8E2B-21D6408D67E5}"/>
              </a:ext>
            </a:extLst>
          </p:cNvPr>
          <p:cNvSpPr txBox="1"/>
          <p:nvPr/>
        </p:nvSpPr>
        <p:spPr>
          <a:xfrm>
            <a:off x="909318" y="1511426"/>
            <a:ext cx="10672175" cy="442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Data Imputation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– without imputation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, i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mputation with Simple Imputer</a:t>
            </a:r>
          </a:p>
          <a:p>
            <a:pPr marL="342900" marR="0" lvl="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Classifiers </a:t>
            </a: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CatBoost</a:t>
            </a: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, Decision Tree and Logistic Regression.</a:t>
            </a:r>
            <a:endParaRPr lang="en-US" sz="2400" u="none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rtl="0" fontAlgn="base">
              <a:lnSpc>
                <a:spcPct val="20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ct val="70000"/>
            </a:pP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Experimental setup:</a:t>
            </a: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Time window size </a:t>
            </a: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5 weeks.</a:t>
            </a: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Features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missing values dropping ratio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– 60%</a:t>
            </a:r>
          </a:p>
          <a:p>
            <a:pPr marR="0" lvl="0" algn="l" rtl="0" fontAlgn="base">
              <a:lnSpc>
                <a:spcPct val="20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ct val="70000"/>
            </a:pPr>
            <a:endParaRPr lang="en-US" sz="24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E9990331-2A4B-25A6-9559-30B088217520}"/>
              </a:ext>
            </a:extLst>
          </p:cNvPr>
          <p:cNvGrpSpPr/>
          <p:nvPr/>
        </p:nvGrpSpPr>
        <p:grpSpPr>
          <a:xfrm>
            <a:off x="7663542" y="3829320"/>
            <a:ext cx="3929829" cy="1043700"/>
            <a:chOff x="1057004" y="5158404"/>
            <a:chExt cx="4462269" cy="1307492"/>
          </a:xfrm>
        </p:grpSpPr>
        <p:grpSp>
          <p:nvGrpSpPr>
            <p:cNvPr id="25" name="קבוצה 24">
              <a:extLst>
                <a:ext uri="{FF2B5EF4-FFF2-40B4-BE49-F238E27FC236}">
                  <a16:creationId xmlns:a16="http://schemas.microsoft.com/office/drawing/2014/main" id="{AD03722B-C740-F0DE-3BC1-CC7F46AD5023}"/>
                </a:ext>
              </a:extLst>
            </p:cNvPr>
            <p:cNvGrpSpPr/>
            <p:nvPr/>
          </p:nvGrpSpPr>
          <p:grpSpPr>
            <a:xfrm>
              <a:off x="1704975" y="5158404"/>
              <a:ext cx="2854325" cy="599677"/>
              <a:chOff x="2040599" y="5396529"/>
              <a:chExt cx="2714280" cy="599677"/>
            </a:xfrm>
          </p:grpSpPr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3ECF074C-779F-F332-67BB-A76971D393F1}"/>
                  </a:ext>
                </a:extLst>
              </p:cNvPr>
              <p:cNvSpPr txBox="1"/>
              <p:nvPr/>
            </p:nvSpPr>
            <p:spPr>
              <a:xfrm>
                <a:off x="2383123" y="5396529"/>
                <a:ext cx="2306332" cy="446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Workouts Time Window</a:t>
                </a:r>
              </a:p>
            </p:txBody>
          </p:sp>
          <p:grpSp>
            <p:nvGrpSpPr>
              <p:cNvPr id="27" name="קבוצה 26">
                <a:extLst>
                  <a:ext uri="{FF2B5EF4-FFF2-40B4-BE49-F238E27FC236}">
                    <a16:creationId xmlns:a16="http://schemas.microsoft.com/office/drawing/2014/main" id="{1A49523A-D701-D061-8064-44386CEFB5E6}"/>
                  </a:ext>
                </a:extLst>
              </p:cNvPr>
              <p:cNvGrpSpPr/>
              <p:nvPr/>
            </p:nvGrpSpPr>
            <p:grpSpPr>
              <a:xfrm>
                <a:off x="2040599" y="5805750"/>
                <a:ext cx="2714280" cy="190456"/>
                <a:chOff x="1838469" y="6079310"/>
                <a:chExt cx="2714280" cy="190456"/>
              </a:xfrm>
            </p:grpSpPr>
            <p:cxnSp>
              <p:nvCxnSpPr>
                <p:cNvPr id="28" name="מחבר ישר 27">
                  <a:extLst>
                    <a:ext uri="{FF2B5EF4-FFF2-40B4-BE49-F238E27FC236}">
                      <a16:creationId xmlns:a16="http://schemas.microsoft.com/office/drawing/2014/main" id="{85EC167D-6EC3-ABD1-6BBF-54D7C46933F6}"/>
                    </a:ext>
                  </a:extLst>
                </p:cNvPr>
                <p:cNvCxnSpPr/>
                <p:nvPr/>
              </p:nvCxnSpPr>
              <p:spPr>
                <a:xfrm flipH="1">
                  <a:off x="1838469" y="6178150"/>
                  <a:ext cx="2714280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מחבר ישר 28">
                  <a:extLst>
                    <a:ext uri="{FF2B5EF4-FFF2-40B4-BE49-F238E27FC236}">
                      <a16:creationId xmlns:a16="http://schemas.microsoft.com/office/drawing/2014/main" id="{5692035D-3130-B48A-0909-2B199C3C3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1517" y="6079310"/>
                  <a:ext cx="0" cy="18288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מחבר ישר 29">
                  <a:extLst>
                    <a:ext uri="{FF2B5EF4-FFF2-40B4-BE49-F238E27FC236}">
                      <a16:creationId xmlns:a16="http://schemas.microsoft.com/office/drawing/2014/main" id="{C2D5C5A7-D54A-BCAE-E24F-37B18EBF1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4835" y="6086886"/>
                  <a:ext cx="0" cy="18288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קבוצה 30">
              <a:extLst>
                <a:ext uri="{FF2B5EF4-FFF2-40B4-BE49-F238E27FC236}">
                  <a16:creationId xmlns:a16="http://schemas.microsoft.com/office/drawing/2014/main" id="{10629C70-3E55-A041-3696-ABEE4989D4C3}"/>
                </a:ext>
              </a:extLst>
            </p:cNvPr>
            <p:cNvGrpSpPr/>
            <p:nvPr/>
          </p:nvGrpSpPr>
          <p:grpSpPr>
            <a:xfrm>
              <a:off x="1057004" y="5830040"/>
              <a:ext cx="4462269" cy="635856"/>
              <a:chOff x="886125" y="6109440"/>
              <a:chExt cx="4955322" cy="635856"/>
            </a:xfrm>
          </p:grpSpPr>
          <p:cxnSp>
            <p:nvCxnSpPr>
              <p:cNvPr id="32" name="מחבר חץ ישר 31">
                <a:extLst>
                  <a:ext uri="{FF2B5EF4-FFF2-40B4-BE49-F238E27FC236}">
                    <a16:creationId xmlns:a16="http://schemas.microsoft.com/office/drawing/2014/main" id="{673495C3-4904-2239-3D17-893C0BE1F5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125" y="6292320"/>
                <a:ext cx="4263014" cy="11777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5B9D6395-587B-1CF0-D87B-509F9346AC35}"/>
                  </a:ext>
                </a:extLst>
              </p:cNvPr>
              <p:cNvSpPr txBox="1"/>
              <p:nvPr/>
            </p:nvSpPr>
            <p:spPr>
              <a:xfrm>
                <a:off x="5077436" y="6109440"/>
                <a:ext cx="764011" cy="37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Time</a:t>
                </a:r>
                <a:endParaRPr lang="LID4096" b="1" dirty="0"/>
              </a:p>
            </p:txBody>
          </p:sp>
          <p:cxnSp>
            <p:nvCxnSpPr>
              <p:cNvPr id="34" name="מחבר ישר 33">
                <a:extLst>
                  <a:ext uri="{FF2B5EF4-FFF2-40B4-BE49-F238E27FC236}">
                    <a16:creationId xmlns:a16="http://schemas.microsoft.com/office/drawing/2014/main" id="{4CCC2EC3-9C65-8C92-1886-8204333C1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4879" y="6109440"/>
                <a:ext cx="0" cy="18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תיבת טקסט 34">
                    <a:extLst>
                      <a:ext uri="{FF2B5EF4-FFF2-40B4-BE49-F238E27FC236}">
                        <a16:creationId xmlns:a16="http://schemas.microsoft.com/office/drawing/2014/main" id="{541303DA-A7DF-89CE-85FC-77E8D0A6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4062176" y="6327820"/>
                    <a:ext cx="1540468" cy="4174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Source Sans Pro"/>
                                </a:rPr>
                                <m:t>𝑅𝑎𝑐𝑒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Source Sans Pro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תיבת טקסט 34">
                    <a:extLst>
                      <a:ext uri="{FF2B5EF4-FFF2-40B4-BE49-F238E27FC236}">
                        <a16:creationId xmlns:a16="http://schemas.microsoft.com/office/drawing/2014/main" id="{541303DA-A7DF-89CE-85FC-77E8D0A6BB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2176" y="6327820"/>
                    <a:ext cx="1540468" cy="41747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אליפסה 35">
              <a:extLst>
                <a:ext uri="{FF2B5EF4-FFF2-40B4-BE49-F238E27FC236}">
                  <a16:creationId xmlns:a16="http://schemas.microsoft.com/office/drawing/2014/main" id="{9C037FC6-EE7F-E92C-CB21-7D0434821B0D}"/>
                </a:ext>
              </a:extLst>
            </p:cNvPr>
            <p:cNvSpPr/>
            <p:nvPr/>
          </p:nvSpPr>
          <p:spPr>
            <a:xfrm>
              <a:off x="4167247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אליפסה 36">
              <a:extLst>
                <a:ext uri="{FF2B5EF4-FFF2-40B4-BE49-F238E27FC236}">
                  <a16:creationId xmlns:a16="http://schemas.microsoft.com/office/drawing/2014/main" id="{BD367BF1-1CC6-7FDF-892A-2677D24A1FEE}"/>
                </a:ext>
              </a:extLst>
            </p:cNvPr>
            <p:cNvSpPr/>
            <p:nvPr/>
          </p:nvSpPr>
          <p:spPr>
            <a:xfrm>
              <a:off x="3821387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אליפסה 37">
              <a:extLst>
                <a:ext uri="{FF2B5EF4-FFF2-40B4-BE49-F238E27FC236}">
                  <a16:creationId xmlns:a16="http://schemas.microsoft.com/office/drawing/2014/main" id="{B3FAB183-CC6B-6592-57EA-F7E3CEC53B3D}"/>
                </a:ext>
              </a:extLst>
            </p:cNvPr>
            <p:cNvSpPr/>
            <p:nvPr/>
          </p:nvSpPr>
          <p:spPr>
            <a:xfrm>
              <a:off x="3216627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אליפסה 38">
              <a:extLst>
                <a:ext uri="{FF2B5EF4-FFF2-40B4-BE49-F238E27FC236}">
                  <a16:creationId xmlns:a16="http://schemas.microsoft.com/office/drawing/2014/main" id="{822A354E-C40E-E2A9-089E-62B60C5DA967}"/>
                </a:ext>
              </a:extLst>
            </p:cNvPr>
            <p:cNvSpPr/>
            <p:nvPr/>
          </p:nvSpPr>
          <p:spPr>
            <a:xfrm>
              <a:off x="3467265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0" name="אליפסה 39">
              <a:extLst>
                <a:ext uri="{FF2B5EF4-FFF2-40B4-BE49-F238E27FC236}">
                  <a16:creationId xmlns:a16="http://schemas.microsoft.com/office/drawing/2014/main" id="{0CB51040-9775-E2DE-59FD-E33B7EF62E5B}"/>
                </a:ext>
              </a:extLst>
            </p:cNvPr>
            <p:cNvSpPr/>
            <p:nvPr/>
          </p:nvSpPr>
          <p:spPr>
            <a:xfrm>
              <a:off x="1744953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A39E2DD8-2F07-8A0D-73F9-6F25BDA74F1C}"/>
                </a:ext>
              </a:extLst>
            </p:cNvPr>
            <p:cNvSpPr/>
            <p:nvPr/>
          </p:nvSpPr>
          <p:spPr>
            <a:xfrm>
              <a:off x="2444568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אליפסה 41">
              <a:extLst>
                <a:ext uri="{FF2B5EF4-FFF2-40B4-BE49-F238E27FC236}">
                  <a16:creationId xmlns:a16="http://schemas.microsoft.com/office/drawing/2014/main" id="{67354CC0-C28C-ADE6-C10A-1C5990AF879D}"/>
                </a:ext>
              </a:extLst>
            </p:cNvPr>
            <p:cNvSpPr/>
            <p:nvPr/>
          </p:nvSpPr>
          <p:spPr>
            <a:xfrm>
              <a:off x="2908225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3" name="אליפסה 42">
              <a:extLst>
                <a:ext uri="{FF2B5EF4-FFF2-40B4-BE49-F238E27FC236}">
                  <a16:creationId xmlns:a16="http://schemas.microsoft.com/office/drawing/2014/main" id="{9721E7EE-6215-1A9E-C26B-91B3A2127BF6}"/>
                </a:ext>
              </a:extLst>
            </p:cNvPr>
            <p:cNvSpPr/>
            <p:nvPr/>
          </p:nvSpPr>
          <p:spPr>
            <a:xfrm>
              <a:off x="1319000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215522E3-3EE3-A514-EBF2-FEB8AF1B9C67}"/>
                </a:ext>
              </a:extLst>
            </p:cNvPr>
            <p:cNvSpPr/>
            <p:nvPr/>
          </p:nvSpPr>
          <p:spPr>
            <a:xfrm>
              <a:off x="1140759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2EEA8AD1-F3BC-3A7D-9225-670B2C545774}"/>
              </a:ext>
            </a:extLst>
          </p:cNvPr>
          <p:cNvGrpSpPr/>
          <p:nvPr/>
        </p:nvGrpSpPr>
        <p:grpSpPr>
          <a:xfrm>
            <a:off x="10204007" y="2489552"/>
            <a:ext cx="1342120" cy="1059584"/>
            <a:chOff x="8530373" y="2729756"/>
            <a:chExt cx="2065692" cy="1753622"/>
          </a:xfrm>
        </p:grpSpPr>
        <p:pic>
          <p:nvPicPr>
            <p:cNvPr id="47" name="גרפיקה 46" descr="ראש עם גלגלי שיניים עם מילוי מלא">
              <a:extLst>
                <a:ext uri="{FF2B5EF4-FFF2-40B4-BE49-F238E27FC236}">
                  <a16:creationId xmlns:a16="http://schemas.microsoft.com/office/drawing/2014/main" id="{08EE35E3-4E2A-1E60-54D7-574D7A60D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48" name="תיבת טקסט 47">
              <a:extLst>
                <a:ext uri="{FF2B5EF4-FFF2-40B4-BE49-F238E27FC236}">
                  <a16:creationId xmlns:a16="http://schemas.microsoft.com/office/drawing/2014/main" id="{A33E993A-DEB0-733F-770B-D2942D37A8BD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509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Classifier</a:t>
              </a:r>
              <a:endParaRPr lang="LID4096" sz="1600" dirty="0"/>
            </a:p>
          </p:txBody>
        </p:sp>
        <p:sp>
          <p:nvSpPr>
            <p:cNvPr id="49" name="מלבן: פינות מעוגלות 48">
              <a:extLst>
                <a:ext uri="{FF2B5EF4-FFF2-40B4-BE49-F238E27FC236}">
                  <a16:creationId xmlns:a16="http://schemas.microsoft.com/office/drawing/2014/main" id="{1E8DC392-1D8D-0844-F670-4C3C14A7A3BC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6449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תמונה 28">
            <a:extLst>
              <a:ext uri="{FF2B5EF4-FFF2-40B4-BE49-F238E27FC236}">
                <a16:creationId xmlns:a16="http://schemas.microsoft.com/office/drawing/2014/main" id="{3640B079-099E-BF50-9DA2-B2A90FD5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74" y="4116799"/>
            <a:ext cx="2743200" cy="27432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B598524D-4CAC-ABF5-1F7A-14888B23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74" y="4105320"/>
            <a:ext cx="2743200" cy="2743200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FC085D6A-C209-7B79-87C7-299A00BA4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24" y="4103270"/>
            <a:ext cx="2743200" cy="2743200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A230C64B-7ACA-8762-E598-1ADD152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74" y="1523101"/>
            <a:ext cx="2743200" cy="27432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0C718DA1-335F-DD01-251E-45504C480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224" y="1524336"/>
            <a:ext cx="2743200" cy="27432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BDF9E3C0-1905-1C9E-E64A-E48B3AD20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074" y="1523102"/>
            <a:ext cx="2743200" cy="2743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"/>
            <a:ext cx="10515600" cy="1325563"/>
          </a:xfrm>
        </p:spPr>
        <p:txBody>
          <a:bodyPr>
            <a:normAutofit/>
          </a:bodyPr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Results – Training Peaks and STRAVA Data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Israel - Premier Tech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661A907F-7434-4086-6855-A9EA0741319D}"/>
              </a:ext>
            </a:extLst>
          </p:cNvPr>
          <p:cNvSpPr txBox="1"/>
          <p:nvPr/>
        </p:nvSpPr>
        <p:spPr>
          <a:xfrm>
            <a:off x="-59375" y="2633091"/>
            <a:ext cx="1520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Training</a:t>
            </a:r>
          </a:p>
          <a:p>
            <a:pPr algn="ctr"/>
            <a:r>
              <a:rPr lang="en-US" sz="1400" b="1" dirty="0"/>
              <a:t>Peaks</a:t>
            </a:r>
            <a:endParaRPr lang="LID4096" sz="1400" b="1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85138015-1FB9-E6A6-CE37-6380736C335F}"/>
              </a:ext>
            </a:extLst>
          </p:cNvPr>
          <p:cNvSpPr txBox="1"/>
          <p:nvPr/>
        </p:nvSpPr>
        <p:spPr>
          <a:xfrm>
            <a:off x="-59375" y="5334898"/>
            <a:ext cx="1520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STRAVA</a:t>
            </a:r>
            <a:endParaRPr lang="LID4096" sz="1400" b="1" dirty="0"/>
          </a:p>
        </p:txBody>
      </p:sp>
      <p:sp>
        <p:nvSpPr>
          <p:cNvPr id="14" name="תיבת טקסט 1">
            <a:extLst>
              <a:ext uri="{FF2B5EF4-FFF2-40B4-BE49-F238E27FC236}">
                <a16:creationId xmlns:a16="http://schemas.microsoft.com/office/drawing/2014/main" id="{8243A66E-5B15-0B43-8CAE-0E00AE4D2864}"/>
              </a:ext>
            </a:extLst>
          </p:cNvPr>
          <p:cNvSpPr txBox="1"/>
          <p:nvPr/>
        </p:nvSpPr>
        <p:spPr>
          <a:xfrm>
            <a:off x="1125346" y="1478130"/>
            <a:ext cx="2886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Data Imputation - PR</a:t>
            </a:r>
            <a:endParaRPr lang="LID4096" sz="1400" b="1" dirty="0"/>
          </a:p>
        </p:txBody>
      </p:sp>
      <p:sp>
        <p:nvSpPr>
          <p:cNvPr id="15" name="תיבת טקסט 2">
            <a:extLst>
              <a:ext uri="{FF2B5EF4-FFF2-40B4-BE49-F238E27FC236}">
                <a16:creationId xmlns:a16="http://schemas.microsoft.com/office/drawing/2014/main" id="{DA2AB3A0-63DC-824E-89C3-3CC40981B9E8}"/>
              </a:ext>
            </a:extLst>
          </p:cNvPr>
          <p:cNvSpPr txBox="1"/>
          <p:nvPr/>
        </p:nvSpPr>
        <p:spPr>
          <a:xfrm>
            <a:off x="5295001" y="1478130"/>
            <a:ext cx="232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Classifiers - PR</a:t>
            </a:r>
            <a:endParaRPr lang="LID4096" sz="1400" b="1" dirty="0"/>
          </a:p>
        </p:txBody>
      </p:sp>
      <p:sp>
        <p:nvSpPr>
          <p:cNvPr id="16" name="תיבת טקסט 4">
            <a:extLst>
              <a:ext uri="{FF2B5EF4-FFF2-40B4-BE49-F238E27FC236}">
                <a16:creationId xmlns:a16="http://schemas.microsoft.com/office/drawing/2014/main" id="{33FA9503-4567-4747-8141-3E840C6BE9CD}"/>
              </a:ext>
            </a:extLst>
          </p:cNvPr>
          <p:cNvSpPr txBox="1"/>
          <p:nvPr/>
        </p:nvSpPr>
        <p:spPr>
          <a:xfrm>
            <a:off x="8817389" y="1451423"/>
            <a:ext cx="232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Classifiers – R@(</a:t>
            </a:r>
            <a:r>
              <a:rPr lang="en-US" sz="1400" b="1" dirty="0" err="1"/>
              <a:t>n+k</a:t>
            </a:r>
            <a:r>
              <a:rPr lang="en-US" sz="1400" b="1" dirty="0"/>
              <a:t>)</a:t>
            </a:r>
            <a:endParaRPr lang="LID4096" sz="1400" b="1" dirty="0"/>
          </a:p>
        </p:txBody>
      </p:sp>
    </p:spTree>
    <p:extLst>
      <p:ext uri="{BB962C8B-B14F-4D97-AF65-F5344CB8AC3E}">
        <p14:creationId xmlns:p14="http://schemas.microsoft.com/office/powerpoint/2010/main" val="20058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AEE69C13-D9DA-63E3-D652-DBEBA7A2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2186366"/>
            <a:ext cx="2743200" cy="274320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92CBB2A-9207-C24F-3094-178D396E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98" y="2183543"/>
            <a:ext cx="2743200" cy="2743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1"/>
            <a:ext cx="10515600" cy="1325563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Imputation Results – STRAVA Data</a:t>
            </a:r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DEC01D82-D346-EB9B-2490-02831688B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3"/>
          <a:stretch/>
        </p:blipFill>
        <p:spPr>
          <a:xfrm>
            <a:off x="6208972" y="2383377"/>
            <a:ext cx="2743200" cy="2546973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A46B9BB5-921C-9669-5CD3-BCE1D4159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35" y="2186362"/>
            <a:ext cx="2743200" cy="2743200"/>
          </a:xfrm>
          <a:prstGeom prst="rect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79B361EE-C58F-C2DB-08A5-F1B2883DAE05}"/>
              </a:ext>
            </a:extLst>
          </p:cNvPr>
          <p:cNvSpPr txBox="1"/>
          <p:nvPr/>
        </p:nvSpPr>
        <p:spPr>
          <a:xfrm>
            <a:off x="892525" y="1921086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/>
              <a:t>AG2R Citroën Team</a:t>
            </a: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6DB52ED8-D78B-FB96-2697-F47E792399F1}"/>
              </a:ext>
            </a:extLst>
          </p:cNvPr>
          <p:cNvSpPr txBox="1"/>
          <p:nvPr/>
        </p:nvSpPr>
        <p:spPr>
          <a:xfrm>
            <a:off x="3695327" y="1941962"/>
            <a:ext cx="208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A2769A9D-B682-93A7-7378-13E9DB0A190D}"/>
              </a:ext>
            </a:extLst>
          </p:cNvPr>
          <p:cNvSpPr txBox="1"/>
          <p:nvPr/>
        </p:nvSpPr>
        <p:spPr>
          <a:xfrm>
            <a:off x="6564992" y="1941962"/>
            <a:ext cx="205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CBA7C44B-8143-F071-1B78-1354E4B8F767}"/>
              </a:ext>
            </a:extLst>
          </p:cNvPr>
          <p:cNvSpPr txBox="1"/>
          <p:nvPr/>
        </p:nvSpPr>
        <p:spPr>
          <a:xfrm>
            <a:off x="9405257" y="1964118"/>
            <a:ext cx="217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Jumbo-Visma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380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1"/>
            <a:ext cx="10515600" cy="1325563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Classifier Results – STRAVA Data</a:t>
            </a:r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302986D-FF8A-D2FA-8CCC-0B83A286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60" y="2178283"/>
            <a:ext cx="2743200" cy="27432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F7EB9CA-6ABB-CEC6-3B62-F44A81F5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72" y="2186362"/>
            <a:ext cx="2743200" cy="27432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7751C35-192F-8BDF-1C79-3EE32FD4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416" y="2183402"/>
            <a:ext cx="2743200" cy="27432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76DD4B8-5E89-EA07-CF8D-2E67FF449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60" y="2183402"/>
            <a:ext cx="2743200" cy="2743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C6D97D8-A44A-90B2-5820-63D51F239608}"/>
              </a:ext>
            </a:extLst>
          </p:cNvPr>
          <p:cNvSpPr txBox="1"/>
          <p:nvPr/>
        </p:nvSpPr>
        <p:spPr>
          <a:xfrm>
            <a:off x="892525" y="1921086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/>
              <a:t>AG2R Citroën Team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0E0664C-6BE4-F84B-627C-A13DD6704259}"/>
              </a:ext>
            </a:extLst>
          </p:cNvPr>
          <p:cNvSpPr txBox="1"/>
          <p:nvPr/>
        </p:nvSpPr>
        <p:spPr>
          <a:xfrm>
            <a:off x="3695327" y="1941962"/>
            <a:ext cx="208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F7B738E-F2C3-4885-0EE7-5D943E268441}"/>
              </a:ext>
            </a:extLst>
          </p:cNvPr>
          <p:cNvSpPr txBox="1"/>
          <p:nvPr/>
        </p:nvSpPr>
        <p:spPr>
          <a:xfrm>
            <a:off x="6564992" y="1941962"/>
            <a:ext cx="205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2059D25-60A0-7393-BFC4-D202FB9F9502}"/>
              </a:ext>
            </a:extLst>
          </p:cNvPr>
          <p:cNvSpPr txBox="1"/>
          <p:nvPr/>
        </p:nvSpPr>
        <p:spPr>
          <a:xfrm>
            <a:off x="9405257" y="1964118"/>
            <a:ext cx="217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Jumbo-Visma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3340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1"/>
            <a:ext cx="10515600" cy="1325563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Classifier Results – STRAVA Data</a:t>
            </a:r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3A31786-3AD8-E21D-1FE1-21E08982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0" y="2183403"/>
            <a:ext cx="2743200" cy="27432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EEA06B0-E074-3F03-7716-C9D633DF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976" y="2181898"/>
            <a:ext cx="2743200" cy="27432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D1844E0-A1D1-7085-193E-7ABD4CD2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32" y="2183409"/>
            <a:ext cx="2743200" cy="27432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5764A3B3-6A0D-C6CD-0F1A-375C2F2F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160" y="2183410"/>
            <a:ext cx="2743200" cy="2743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C375148-7EB9-0BAE-61D5-7DD899AB30CE}"/>
              </a:ext>
            </a:extLst>
          </p:cNvPr>
          <p:cNvSpPr txBox="1"/>
          <p:nvPr/>
        </p:nvSpPr>
        <p:spPr>
          <a:xfrm>
            <a:off x="892525" y="1921086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/>
              <a:t>AG2R Citroën Team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036C666-4018-3CAF-103C-8FB7077DA9DC}"/>
              </a:ext>
            </a:extLst>
          </p:cNvPr>
          <p:cNvSpPr txBox="1"/>
          <p:nvPr/>
        </p:nvSpPr>
        <p:spPr>
          <a:xfrm>
            <a:off x="3695327" y="1941962"/>
            <a:ext cx="208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2F45BCB-48B2-31FF-CAAE-E90D77EEBEB4}"/>
              </a:ext>
            </a:extLst>
          </p:cNvPr>
          <p:cNvSpPr txBox="1"/>
          <p:nvPr/>
        </p:nvSpPr>
        <p:spPr>
          <a:xfrm>
            <a:off x="6564992" y="1941962"/>
            <a:ext cx="205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F140CEA-BC6C-9095-37F1-2E11B0E75E85}"/>
              </a:ext>
            </a:extLst>
          </p:cNvPr>
          <p:cNvSpPr txBox="1"/>
          <p:nvPr/>
        </p:nvSpPr>
        <p:spPr>
          <a:xfrm>
            <a:off x="9405257" y="1964118"/>
            <a:ext cx="217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Jumbo-Visma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88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C828F-BA07-E44E-806A-A2FC8BCE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74D7-39EC-8F40-855E-C04FEF7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312957"/>
            <a:ext cx="4243589" cy="29216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Related Works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RaceFit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Evaluation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Summary</a:t>
            </a:r>
          </a:p>
        </p:txBody>
      </p:sp>
      <p:pic>
        <p:nvPicPr>
          <p:cNvPr id="1026" name="Picture 2" descr="ISN safely through the time trial on stage 5 | Israel Start-Up Nation">
            <a:extLst>
              <a:ext uri="{FF2B5EF4-FFF2-40B4-BE49-F238E27FC236}">
                <a16:creationId xmlns:a16="http://schemas.microsoft.com/office/drawing/2014/main" id="{4DB7BE4C-917D-414C-ABE7-5A13D2077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r="1817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5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Israel - Premier Tech - Training Peaks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44AC8C4-0D79-6CE3-DDC7-F4126A3A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81" y="2095551"/>
            <a:ext cx="7601637" cy="404660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CE4A32-F4C8-2290-1902-62AD42AF7782}"/>
              </a:ext>
            </a:extLst>
          </p:cNvPr>
          <p:cNvSpPr txBox="1"/>
          <p:nvPr/>
        </p:nvSpPr>
        <p:spPr>
          <a:xfrm>
            <a:off x="2656613" y="1727787"/>
            <a:ext cx="698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Shap</a:t>
            </a:r>
            <a:endParaRPr lang="LID4096" sz="16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DA85796-5C50-8064-6E1D-9CCC22F25125}"/>
              </a:ext>
            </a:extLst>
          </p:cNvPr>
          <p:cNvSpPr txBox="1"/>
          <p:nvPr/>
        </p:nvSpPr>
        <p:spPr>
          <a:xfrm>
            <a:off x="3931931" y="1723012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CatBoost</a:t>
            </a:r>
            <a:endParaRPr lang="LID4096" sz="16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CFB5CAB-772B-B26F-EF95-FC507EBD4D8D}"/>
              </a:ext>
            </a:extLst>
          </p:cNvPr>
          <p:cNvSpPr txBox="1"/>
          <p:nvPr/>
        </p:nvSpPr>
        <p:spPr>
          <a:xfrm>
            <a:off x="5509120" y="1719238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Relief</a:t>
            </a:r>
            <a:endParaRPr lang="LID4096" sz="1600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A9689CD-9202-583E-7FD3-5DC3612AA4D3}"/>
              </a:ext>
            </a:extLst>
          </p:cNvPr>
          <p:cNvSpPr txBox="1"/>
          <p:nvPr/>
        </p:nvSpPr>
        <p:spPr>
          <a:xfrm>
            <a:off x="8191901" y="1718037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Chi Square</a:t>
            </a:r>
            <a:endParaRPr lang="LID4096" sz="16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5713E57-AA0C-2495-10AF-2AB211D278B1}"/>
              </a:ext>
            </a:extLst>
          </p:cNvPr>
          <p:cNvSpPr txBox="1"/>
          <p:nvPr/>
        </p:nvSpPr>
        <p:spPr>
          <a:xfrm>
            <a:off x="6610235" y="1727787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Information Gain</a:t>
            </a:r>
            <a:endParaRPr lang="LID4096" sz="1600" dirty="0"/>
          </a:p>
        </p:txBody>
      </p:sp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D0698D20-BFF9-A1CA-921D-8399432F7475}"/>
              </a:ext>
            </a:extLst>
          </p:cNvPr>
          <p:cNvSpPr/>
          <p:nvPr/>
        </p:nvSpPr>
        <p:spPr>
          <a:xfrm rot="16200000">
            <a:off x="3721134" y="4778872"/>
            <a:ext cx="134281" cy="2986184"/>
          </a:xfrm>
          <a:prstGeom prst="leftBrace">
            <a:avLst>
              <a:gd name="adj1" fmla="val 2503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C9CBE61-4FB3-85FD-2CD5-8E84774C2165}"/>
              </a:ext>
            </a:extLst>
          </p:cNvPr>
          <p:cNvSpPr txBox="1"/>
          <p:nvPr/>
        </p:nvSpPr>
        <p:spPr>
          <a:xfrm>
            <a:off x="6985859" y="6347630"/>
            <a:ext cx="1285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Data Driven</a:t>
            </a:r>
            <a:endParaRPr lang="LID4096" sz="1600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CE33F08-D0F9-8E11-3986-F93D0C745D11}"/>
              </a:ext>
            </a:extLst>
          </p:cNvPr>
          <p:cNvSpPr txBox="1"/>
          <p:nvPr/>
        </p:nvSpPr>
        <p:spPr>
          <a:xfrm>
            <a:off x="3127396" y="6357063"/>
            <a:ext cx="1435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Model Based</a:t>
            </a:r>
            <a:endParaRPr lang="LID4096" sz="1600" dirty="0"/>
          </a:p>
        </p:txBody>
      </p:sp>
      <p:sp>
        <p:nvSpPr>
          <p:cNvPr id="26" name="סוגר מסולסל שמאלי 25">
            <a:extLst>
              <a:ext uri="{FF2B5EF4-FFF2-40B4-BE49-F238E27FC236}">
                <a16:creationId xmlns:a16="http://schemas.microsoft.com/office/drawing/2014/main" id="{E4EF79C4-DBBB-47A2-3FF7-835E104476AF}"/>
              </a:ext>
            </a:extLst>
          </p:cNvPr>
          <p:cNvSpPr/>
          <p:nvPr/>
        </p:nvSpPr>
        <p:spPr>
          <a:xfrm rot="16200000">
            <a:off x="7520513" y="3962800"/>
            <a:ext cx="137160" cy="4615450"/>
          </a:xfrm>
          <a:prstGeom prst="leftBrace">
            <a:avLst>
              <a:gd name="adj1" fmla="val 2503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FEC19594-1614-61C9-766D-9A5F4CB8BA4B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FC656768-6C48-F487-7846-48AA86DA6638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35C3E18E-569F-AEF7-8146-4239DE4C34A0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3812C0A9-8FBA-8E82-3450-A59FA8B10525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30582EB-29D1-DB07-1045-C422C9BE9EB0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30582EB-29D1-DB07-1045-C422C9BE9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תיבת טקסט 32">
                  <a:extLst>
                    <a:ext uri="{FF2B5EF4-FFF2-40B4-BE49-F238E27FC236}">
                      <a16:creationId xmlns:a16="http://schemas.microsoft.com/office/drawing/2014/main" id="{F3F08391-3C0B-770D-6919-66383733F87A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33" name="תיבת טקסט 32">
                  <a:extLst>
                    <a:ext uri="{FF2B5EF4-FFF2-40B4-BE49-F238E27FC236}">
                      <a16:creationId xmlns:a16="http://schemas.microsoft.com/office/drawing/2014/main" id="{F3F08391-3C0B-770D-6919-66383733F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E8D2AB53-0741-22DA-87ED-DF5BB26F717C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תיבת טקסט 34">
                  <a:extLst>
                    <a:ext uri="{FF2B5EF4-FFF2-40B4-BE49-F238E27FC236}">
                      <a16:creationId xmlns:a16="http://schemas.microsoft.com/office/drawing/2014/main" id="{99D831E5-0474-115E-45B8-7A0920E0D340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35" name="תיבת טקסט 34">
                  <a:extLst>
                    <a:ext uri="{FF2B5EF4-FFF2-40B4-BE49-F238E27FC236}">
                      <a16:creationId xmlns:a16="http://schemas.microsoft.com/office/drawing/2014/main" id="{99D831E5-0474-115E-45B8-7A0920E0D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E5E5A853-9CD7-441F-89DB-0CE925C1819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699187" y="1950705"/>
            <a:ext cx="0" cy="425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09CCB09-6734-A353-814F-5EAD40DBC18F}"/>
              </a:ext>
            </a:extLst>
          </p:cNvPr>
          <p:cNvSpPr txBox="1"/>
          <p:nvPr/>
        </p:nvSpPr>
        <p:spPr>
          <a:xfrm>
            <a:off x="971290" y="1673706"/>
            <a:ext cx="1455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latin typeface="SFRM1000"/>
              </a:rPr>
              <a:t>Feature Importance</a:t>
            </a:r>
            <a:endParaRPr lang="LID4096" sz="1600" b="1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22A12F3-DC0A-9CEC-705C-0EECFC86471A}"/>
              </a:ext>
            </a:extLst>
          </p:cNvPr>
          <p:cNvSpPr txBox="1"/>
          <p:nvPr/>
        </p:nvSpPr>
        <p:spPr>
          <a:xfrm>
            <a:off x="446474" y="2247454"/>
            <a:ext cx="1255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solidFill>
                  <a:srgbClr val="FF0000"/>
                </a:solidFill>
                <a:latin typeface="SFRM1000"/>
              </a:rPr>
              <a:t>Most important</a:t>
            </a:r>
            <a:endParaRPr lang="LID4096" sz="1600" b="1" dirty="0">
              <a:solidFill>
                <a:srgbClr val="FF0000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954ABC11-349F-DDD8-2BA8-79C13FAF8E82}"/>
              </a:ext>
            </a:extLst>
          </p:cNvPr>
          <p:cNvSpPr txBox="1"/>
          <p:nvPr/>
        </p:nvSpPr>
        <p:spPr>
          <a:xfrm>
            <a:off x="494082" y="5993525"/>
            <a:ext cx="120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solidFill>
                  <a:srgbClr val="FF0000"/>
                </a:solidFill>
                <a:latin typeface="SFRM1000"/>
              </a:rPr>
              <a:t>Less important</a:t>
            </a:r>
            <a:endParaRPr lang="LID4096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5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Israel - Premier Tech - Training Peaks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D87090D-582A-BD18-2A06-E5C5C8DE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93" y="2395384"/>
            <a:ext cx="2438400" cy="1828800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58D59DC-A910-7575-672F-46920CDD5FB5}"/>
              </a:ext>
            </a:extLst>
          </p:cNvPr>
          <p:cNvSpPr txBox="1"/>
          <p:nvPr/>
        </p:nvSpPr>
        <p:spPr>
          <a:xfrm>
            <a:off x="2102827" y="1751295"/>
            <a:ext cx="1435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baseline="0" dirty="0">
                <a:latin typeface="SFRM1000"/>
              </a:rPr>
              <a:t>Model Based</a:t>
            </a:r>
            <a:endParaRPr lang="LID4096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D8B3C576-EF38-44D0-E1A3-071FEC09E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93" y="4623345"/>
            <a:ext cx="2438400" cy="18288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0710ED6A-1A78-3CFE-B77C-48568840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06" y="2395384"/>
            <a:ext cx="2438400" cy="1828800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E087F083-16D2-586A-BBEA-DE57E58E6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419" y="4639277"/>
            <a:ext cx="2438400" cy="18288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42FAC370-FE53-3093-D373-8DE43BCFC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91" y="3429000"/>
            <a:ext cx="2438400" cy="1828800"/>
          </a:xfrm>
          <a:prstGeom prst="rect">
            <a:avLst/>
          </a:prstGeom>
        </p:spPr>
      </p:pic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3D6BB427-D210-8CD6-6D60-2F586EEFC809}"/>
              </a:ext>
            </a:extLst>
          </p:cNvPr>
          <p:cNvCxnSpPr>
            <a:cxnSpLocks/>
          </p:cNvCxnSpPr>
          <p:nvPr/>
        </p:nvCxnSpPr>
        <p:spPr>
          <a:xfrm>
            <a:off x="4483866" y="1742933"/>
            <a:ext cx="0" cy="4725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4204D2D0-26E6-4978-173A-F62C21066AF3}"/>
              </a:ext>
            </a:extLst>
          </p:cNvPr>
          <p:cNvSpPr txBox="1"/>
          <p:nvPr/>
        </p:nvSpPr>
        <p:spPr>
          <a:xfrm>
            <a:off x="6667620" y="1690688"/>
            <a:ext cx="128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baseline="0" dirty="0">
                <a:latin typeface="SFRM1000"/>
              </a:rPr>
              <a:t>Data Driven</a:t>
            </a:r>
            <a:endParaRPr lang="LID4096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BB5D493A-C832-C0D5-9AF6-AF4FF7F66C6B}"/>
              </a:ext>
            </a:extLst>
          </p:cNvPr>
          <p:cNvSpPr txBox="1"/>
          <p:nvPr/>
        </p:nvSpPr>
        <p:spPr>
          <a:xfrm>
            <a:off x="5159566" y="6452145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Information Gain</a:t>
            </a:r>
            <a:endParaRPr lang="LID4096" sz="1600" dirty="0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0830BB0E-FF2B-C38A-53F9-B76995C49DEA}"/>
              </a:ext>
            </a:extLst>
          </p:cNvPr>
          <p:cNvSpPr txBox="1"/>
          <p:nvPr/>
        </p:nvSpPr>
        <p:spPr>
          <a:xfrm>
            <a:off x="7961524" y="5220024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Chi Square</a:t>
            </a:r>
            <a:endParaRPr lang="LID4096" sz="1600" dirty="0"/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FDD6DA12-A3FE-9E65-0A22-A630C95D0331}"/>
              </a:ext>
            </a:extLst>
          </p:cNvPr>
          <p:cNvSpPr txBox="1"/>
          <p:nvPr/>
        </p:nvSpPr>
        <p:spPr>
          <a:xfrm>
            <a:off x="5621011" y="4174123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Relief</a:t>
            </a:r>
            <a:endParaRPr lang="LID4096" sz="1600" dirty="0"/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7CEF215F-D464-B71B-B679-9330FC39B8D6}"/>
              </a:ext>
            </a:extLst>
          </p:cNvPr>
          <p:cNvSpPr txBox="1"/>
          <p:nvPr/>
        </p:nvSpPr>
        <p:spPr>
          <a:xfrm>
            <a:off x="2471720" y="6407272"/>
            <a:ext cx="698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Shap</a:t>
            </a:r>
            <a:endParaRPr lang="LID4096" sz="1600" dirty="0"/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6ECA1303-4E87-5BCD-7FE3-8D89368C8E08}"/>
              </a:ext>
            </a:extLst>
          </p:cNvPr>
          <p:cNvSpPr txBox="1"/>
          <p:nvPr/>
        </p:nvSpPr>
        <p:spPr>
          <a:xfrm>
            <a:off x="2250702" y="4160387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CatBoost</a:t>
            </a:r>
            <a:endParaRPr lang="LID4096" sz="1600" dirty="0"/>
          </a:p>
        </p:txBody>
      </p: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EF1B0501-4DC0-FE4E-0FD5-0B997FB8F97F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54" name="מלבן 53">
              <a:extLst>
                <a:ext uri="{FF2B5EF4-FFF2-40B4-BE49-F238E27FC236}">
                  <a16:creationId xmlns:a16="http://schemas.microsoft.com/office/drawing/2014/main" id="{507C2832-CE01-4580-C057-38490A6DAEA1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470A612E-C2E7-5B1F-0285-6C81C24ACB7C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6" name="מלבן 55">
              <a:extLst>
                <a:ext uri="{FF2B5EF4-FFF2-40B4-BE49-F238E27FC236}">
                  <a16:creationId xmlns:a16="http://schemas.microsoft.com/office/drawing/2014/main" id="{402ADCD2-C7B1-594D-5DE7-2CC0E10E1FD5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תיבת טקסט 56">
                  <a:extLst>
                    <a:ext uri="{FF2B5EF4-FFF2-40B4-BE49-F238E27FC236}">
                      <a16:creationId xmlns:a16="http://schemas.microsoft.com/office/drawing/2014/main" id="{1EAE0171-8E5B-9932-8ED5-E24CD29850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57" name="תיבת טקסט 56">
                  <a:extLst>
                    <a:ext uri="{FF2B5EF4-FFF2-40B4-BE49-F238E27FC236}">
                      <a16:creationId xmlns:a16="http://schemas.microsoft.com/office/drawing/2014/main" id="{1EAE0171-8E5B-9932-8ED5-E24CD2985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תיבת טקסט 57">
                  <a:extLst>
                    <a:ext uri="{FF2B5EF4-FFF2-40B4-BE49-F238E27FC236}">
                      <a16:creationId xmlns:a16="http://schemas.microsoft.com/office/drawing/2014/main" id="{EA52EBC6-3DF3-2BD5-B107-69F972BE166F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58" name="תיבת טקסט 57">
                  <a:extLst>
                    <a:ext uri="{FF2B5EF4-FFF2-40B4-BE49-F238E27FC236}">
                      <a16:creationId xmlns:a16="http://schemas.microsoft.com/office/drawing/2014/main" id="{EA52EBC6-3DF3-2BD5-B107-69F972BE1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תיבת טקסט 58">
              <a:extLst>
                <a:ext uri="{FF2B5EF4-FFF2-40B4-BE49-F238E27FC236}">
                  <a16:creationId xmlns:a16="http://schemas.microsoft.com/office/drawing/2014/main" id="{F0AED941-DAF7-736B-3B08-6967BFB9617B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תיבת טקסט 59">
                  <a:extLst>
                    <a:ext uri="{FF2B5EF4-FFF2-40B4-BE49-F238E27FC236}">
                      <a16:creationId xmlns:a16="http://schemas.microsoft.com/office/drawing/2014/main" id="{90400114-477A-6504-3A24-5199D98B5DB3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60" name="תיבת טקסט 59">
                  <a:extLst>
                    <a:ext uri="{FF2B5EF4-FFF2-40B4-BE49-F238E27FC236}">
                      <a16:creationId xmlns:a16="http://schemas.microsoft.com/office/drawing/2014/main" id="{90400114-477A-6504-3A24-5199D98B5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575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תמונה 25">
            <a:extLst>
              <a:ext uri="{FF2B5EF4-FFF2-40B4-BE49-F238E27FC236}">
                <a16:creationId xmlns:a16="http://schemas.microsoft.com/office/drawing/2014/main" id="{89C41811-2A49-B58B-5946-05A25729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92" y="2376560"/>
            <a:ext cx="3048000" cy="228600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67A55191-46C1-D1AB-02CE-5B2D08C7C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9"/>
          <a:stretch/>
        </p:blipFill>
        <p:spPr>
          <a:xfrm>
            <a:off x="6118037" y="2376560"/>
            <a:ext cx="2904775" cy="22860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BE7691F-6BC4-8E10-31BB-FEC7267C8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64" y="2375242"/>
            <a:ext cx="3048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Relief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4889717-E9E9-5E00-2B1E-E0D708A62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" y="2375242"/>
            <a:ext cx="3048000" cy="2286000"/>
          </a:xfrm>
          <a:prstGeom prst="rect">
            <a:avLst/>
          </a:prstGeom>
        </p:spPr>
      </p:pic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9685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7438-DCBC-A540-8E51-9CD83884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chemeClr val="accent4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3EF7-76B0-F84F-A975-7430E146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2000" dirty="0" err="1">
                <a:solidFill>
                  <a:schemeClr val="accent2"/>
                </a:solidFill>
              </a:rPr>
              <a:t>RaceFit</a:t>
            </a:r>
            <a:r>
              <a:rPr lang="en-US" sz="2000" dirty="0"/>
              <a:t>, a classification based ranking to model coaches’ cyclists allocation to races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Evaluation on multiple cycling teams seem to perform similarly. The use of </a:t>
            </a:r>
            <a:r>
              <a:rPr lang="en-US" sz="2000" dirty="0">
                <a:solidFill>
                  <a:schemeClr val="accent2"/>
                </a:solidFill>
              </a:rPr>
              <a:t>imputation</a:t>
            </a:r>
            <a:r>
              <a:rPr lang="en-US" sz="2000" dirty="0"/>
              <a:t> and the </a:t>
            </a:r>
            <a:r>
              <a:rPr lang="en-US" sz="2000" dirty="0" err="1">
                <a:solidFill>
                  <a:schemeClr val="accent2"/>
                </a:solidFill>
              </a:rPr>
              <a:t>CatBoost</a:t>
            </a:r>
            <a:r>
              <a:rPr lang="en-US" sz="2000" dirty="0"/>
              <a:t> performed best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Feature Importance: data driven rankers show that the ‘workouts summary’ properties are more important, while in the model based it’s the cyclists and races properties are more influential</a:t>
            </a:r>
          </a:p>
          <a:p>
            <a:pPr>
              <a:lnSpc>
                <a:spcPct val="200000"/>
              </a:lnSpc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566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EE6C-057E-2648-BF6C-9D4C4A1A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chemeClr val="accent4"/>
                </a:solidFill>
                <a:ea typeface="ＭＳ Ｐゴシック" charset="-128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000D-F33E-684D-9282-7798F774D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M.Sc. Maor Sagi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Complex Data Analytics Lab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Software and Information Systems Engineering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Ben-Gurion University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Israel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u="sng" dirty="0">
                <a:solidFill>
                  <a:schemeClr val="accent2"/>
                </a:solidFill>
              </a:rPr>
              <a:t>maos@bgu.ac.il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97DFA-C262-ED40-A821-4762433B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527" y="5072663"/>
            <a:ext cx="4432673" cy="14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49C7506C-3784-A6CD-C8B3-17FF5004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609" y="2377534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36C892D-7B79-A988-BF03-47AF60759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3" y="2380488"/>
            <a:ext cx="3048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Information Gain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BDF6CAE-4D99-53C3-68E2-2D21DAD61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2491" y="2381184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5A5AA7B-7D8D-3669-7B35-4918D530B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" y="238118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8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Chi Square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328AEE6-77D2-787C-BFB8-8FA6173EA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" y="2379034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D29E437-F141-FC06-23E2-3C09562BA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964" y="2379132"/>
            <a:ext cx="3048000" cy="2286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3E74C4E-7304-7B6F-DE79-9B5CCD144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813" y="2376979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5D105716-2CF7-3B10-3ADB-A8E8C05DE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609" y="238302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 err="1">
                <a:solidFill>
                  <a:schemeClr val="accent2"/>
                </a:solidFill>
              </a:rPr>
              <a:t>Shap</a:t>
            </a:r>
            <a:r>
              <a:rPr lang="en-US" sz="2800" dirty="0">
                <a:solidFill>
                  <a:schemeClr val="accent2"/>
                </a:solidFill>
              </a:rPr>
              <a:t>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74F1342-7973-44A1-24E1-2F8506AD7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592" y="2383029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37AC6DC-EA74-433E-FC1B-74E9CFD3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813" y="2378443"/>
            <a:ext cx="3048000" cy="2286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2F05D65-B615-C80E-21AB-F65787DB0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725" y="2382692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3EEEF0D7-CC79-6570-A3F5-0E5B98F5FE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4" y="23751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 err="1">
                <a:solidFill>
                  <a:schemeClr val="accent2"/>
                </a:solidFill>
              </a:rPr>
              <a:t>CatBoost</a:t>
            </a:r>
            <a:r>
              <a:rPr lang="en-US" sz="2800" dirty="0">
                <a:solidFill>
                  <a:schemeClr val="accent2"/>
                </a:solidFill>
              </a:rPr>
              <a:t>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238ACECF-85A1-60E0-C41F-F561085AF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" y="2383259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2F31E0C-83E6-0A0F-D2D9-39B1084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964" y="2379138"/>
            <a:ext cx="3048000" cy="2286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66F54EC-3BF7-D541-8F2F-247C8F3E2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813" y="2376493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F98E51D6-619C-2524-37D4-9C56FC865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592" y="237434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6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Races per Team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398C2F5-38E7-4D22-8E2B-21D6408D67E5}"/>
              </a:ext>
            </a:extLst>
          </p:cNvPr>
          <p:cNvSpPr txBox="1"/>
          <p:nvPr/>
        </p:nvSpPr>
        <p:spPr>
          <a:xfrm>
            <a:off x="951978" y="1690688"/>
            <a:ext cx="10672175" cy="209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4 UCI World Teams – </a:t>
            </a:r>
          </a:p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 fontAlgn="base">
              <a:lnSpc>
                <a:spcPct val="200000"/>
              </a:lnSpc>
              <a:spcAft>
                <a:spcPts val="35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76A98780-C0A3-CD99-DB38-2BF8CF908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337379"/>
              </p:ext>
            </p:extLst>
          </p:nvPr>
        </p:nvGraphicFramePr>
        <p:xfrm>
          <a:off x="1380051" y="3143611"/>
          <a:ext cx="981602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54007">
                  <a:extLst>
                    <a:ext uri="{9D8B030D-6E8A-4147-A177-3AD203B41FA5}">
                      <a16:colId xmlns:a16="http://schemas.microsoft.com/office/drawing/2014/main" val="2698600004"/>
                    </a:ext>
                  </a:extLst>
                </a:gridCol>
                <a:gridCol w="2454007">
                  <a:extLst>
                    <a:ext uri="{9D8B030D-6E8A-4147-A177-3AD203B41FA5}">
                      <a16:colId xmlns:a16="http://schemas.microsoft.com/office/drawing/2014/main" val="490710573"/>
                    </a:ext>
                  </a:extLst>
                </a:gridCol>
                <a:gridCol w="2454007">
                  <a:extLst>
                    <a:ext uri="{9D8B030D-6E8A-4147-A177-3AD203B41FA5}">
                      <a16:colId xmlns:a16="http://schemas.microsoft.com/office/drawing/2014/main" val="2968938252"/>
                    </a:ext>
                  </a:extLst>
                </a:gridCol>
                <a:gridCol w="2454007">
                  <a:extLst>
                    <a:ext uri="{9D8B030D-6E8A-4147-A177-3AD203B41FA5}">
                      <a16:colId xmlns:a16="http://schemas.microsoft.com/office/drawing/2014/main" val="7804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Races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Stages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Examples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4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Israel - Premier Tech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39k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5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Jumbo-Visma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8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Groupama - FDJ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AG2R Citroën Team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1434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2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9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Introduction – pro cycling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4C1DA-50F7-4C30-BC6E-1EA79AB373D9}"/>
              </a:ext>
            </a:extLst>
          </p:cNvPr>
          <p:cNvSpPr txBox="1"/>
          <p:nvPr/>
        </p:nvSpPr>
        <p:spPr>
          <a:xfrm>
            <a:off x="416966" y="1984337"/>
            <a:ext cx="10708234" cy="399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1368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18 UCI World teams</a:t>
            </a:r>
            <a:r>
              <a:rPr lang="en-US" sz="2400" dirty="0">
                <a:cs typeface="Calibri Light"/>
              </a:rPr>
              <a:t>,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17 UCI Pro teams</a:t>
            </a:r>
            <a:r>
              <a:rPr lang="en-US" sz="2400" dirty="0">
                <a:cs typeface="Calibri Light"/>
              </a:rPr>
              <a:t>, 18-34 cyclists in each team</a:t>
            </a:r>
          </a:p>
          <a:p>
            <a:pPr marL="914400" lvl="1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Calibri Light"/>
              </a:rPr>
              <a:t>Around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100 races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 </a:t>
            </a:r>
            <a:r>
              <a:rPr lang="en-US" sz="2400" dirty="0">
                <a:cs typeface="Calibri Light"/>
              </a:rPr>
              <a:t>per year, in which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8 cyclists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 </a:t>
            </a:r>
            <a:r>
              <a:rPr lang="en-US" sz="2400" dirty="0">
                <a:cs typeface="Calibri Light"/>
              </a:rPr>
              <a:t>race from each team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Grand Tours – stage races, 21 days, i.e., Tour de France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Major Tours – stage races, multiple days, i.e., Paris-Nice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One day races – i.e., Paris-Roubaix</a:t>
            </a:r>
          </a:p>
          <a:p>
            <a:pPr marL="914400" lvl="1" indent="-457200">
              <a:spcBef>
                <a:spcPts val="1368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Israel – Premier Tech (IPT)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Foundation of Israel Cycling Academy in 2014.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In 2020 – team granted a UCI World Tour license.</a:t>
            </a:r>
          </a:p>
        </p:txBody>
      </p:sp>
      <p:pic>
        <p:nvPicPr>
          <p:cNvPr id="46" name="תמונה 3">
            <a:extLst>
              <a:ext uri="{FF2B5EF4-FFF2-40B4-BE49-F238E27FC236}">
                <a16:creationId xmlns:a16="http://schemas.microsoft.com/office/drawing/2014/main" id="{ECABF657-A4FD-7E48-9A8F-5DECE657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34" y="329893"/>
            <a:ext cx="3509077" cy="1396026"/>
          </a:xfrm>
          <a:prstGeom prst="rect">
            <a:avLst/>
          </a:prstGeom>
        </p:spPr>
      </p:pic>
      <p:pic>
        <p:nvPicPr>
          <p:cNvPr id="14" name="תמונה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C6DF287-FF51-3F95-C288-1F0C1DFD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83" y="4210632"/>
            <a:ext cx="859524" cy="859524"/>
          </a:xfrm>
          <a:prstGeom prst="rect">
            <a:avLst/>
          </a:prstGeom>
        </p:spPr>
      </p:pic>
      <p:pic>
        <p:nvPicPr>
          <p:cNvPr id="16" name="תמונה 1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1BD66A-5884-70E0-BA35-5520855D7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97" y="3048342"/>
            <a:ext cx="1494373" cy="1162289"/>
          </a:xfrm>
          <a:prstGeom prst="rect">
            <a:avLst/>
          </a:prstGeo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2646D23-409E-C56E-5E90-1BBB2FB7A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890" y="3165994"/>
            <a:ext cx="1061864" cy="840156"/>
          </a:xfrm>
          <a:prstGeom prst="rect">
            <a:avLst/>
          </a:prstGeom>
        </p:spPr>
      </p:pic>
      <p:pic>
        <p:nvPicPr>
          <p:cNvPr id="3" name="Picture 2" descr="בעלים | ICA">
            <a:extLst>
              <a:ext uri="{FF2B5EF4-FFF2-40B4-BE49-F238E27FC236}">
                <a16:creationId xmlns:a16="http://schemas.microsoft.com/office/drawing/2014/main" id="{13AFFD0F-A46E-99DB-C55B-D6319DDA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981" y="5699160"/>
            <a:ext cx="3767819" cy="12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srael – Premier Tech / Israel Cycling Academy | LinkedIn">
            <a:extLst>
              <a:ext uri="{FF2B5EF4-FFF2-40B4-BE49-F238E27FC236}">
                <a16:creationId xmlns:a16="http://schemas.microsoft.com/office/drawing/2014/main" id="{0BAC59A0-C16D-4006-DFFD-D0CBD281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3"/>
          <a:stretch/>
        </p:blipFill>
        <p:spPr bwMode="auto">
          <a:xfrm>
            <a:off x="8326890" y="5328574"/>
            <a:ext cx="1905000" cy="143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2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Choose a Feature Selection Method For Machine Learning">
            <a:extLst>
              <a:ext uri="{FF2B5EF4-FFF2-40B4-BE49-F238E27FC236}">
                <a16:creationId xmlns:a16="http://schemas.microsoft.com/office/drawing/2014/main" id="{2804BE96-A844-82C3-6257-4B960E38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27" y="643466"/>
            <a:ext cx="1067214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5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8089-15E7-CC41-A815-86D9F46D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chemeClr val="accent4"/>
                </a:solidFill>
              </a:rPr>
              <a:t>Data Sources in Pro Cycling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349E8-0698-384D-AFDC-B3D4A757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027"/>
            <a:ext cx="10515600" cy="409333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 Cycling Stats (</a:t>
            </a:r>
            <a:r>
              <a:rPr lang="en-IL" dirty="0">
                <a:solidFill>
                  <a:schemeClr val="accent2"/>
                </a:solidFill>
              </a:rPr>
              <a:t>PCS</a:t>
            </a:r>
            <a:r>
              <a:rPr lang="en-US" dirty="0">
                <a:solidFill>
                  <a:schemeClr val="accent2"/>
                </a:solidFill>
              </a:rPr>
              <a:t>) </a:t>
            </a:r>
            <a:r>
              <a:rPr lang="en-US" dirty="0"/>
              <a:t>– Cycling statistics website</a:t>
            </a:r>
          </a:p>
          <a:p>
            <a:pPr lvl="1"/>
            <a:r>
              <a:rPr lang="en-US" dirty="0"/>
              <a:t>Containing: races’ properties, results, teams, cyclists…</a:t>
            </a:r>
            <a:endParaRPr lang="en-IL" dirty="0"/>
          </a:p>
          <a:p>
            <a:endParaRPr lang="en-IL" dirty="0"/>
          </a:p>
          <a:p>
            <a:r>
              <a:rPr lang="en-IL" dirty="0">
                <a:solidFill>
                  <a:schemeClr val="accent2"/>
                </a:solidFill>
              </a:rPr>
              <a:t>Training Peaks</a:t>
            </a:r>
            <a:r>
              <a:rPr lang="en-US" dirty="0">
                <a:solidFill>
                  <a:schemeClr val="accent2"/>
                </a:solidFill>
              </a:rPr>
              <a:t> (TP) </a:t>
            </a:r>
            <a:r>
              <a:rPr lang="en-US" dirty="0"/>
              <a:t>–  Training tracking and Coaching services</a:t>
            </a:r>
          </a:p>
          <a:p>
            <a:pPr lvl="1"/>
            <a:r>
              <a:rPr lang="en-US" dirty="0"/>
              <a:t>Including: workouts info, i.e., distance, duration, power, cadence, heart rate...</a:t>
            </a:r>
            <a:endParaRPr lang="en-IL" dirty="0"/>
          </a:p>
          <a:p>
            <a:endParaRPr lang="en-IL" dirty="0"/>
          </a:p>
          <a:p>
            <a:r>
              <a:rPr lang="en-IL" dirty="0">
                <a:solidFill>
                  <a:schemeClr val="accent2"/>
                </a:solidFill>
              </a:rPr>
              <a:t>STRAVA</a:t>
            </a:r>
            <a:r>
              <a:rPr lang="en-US" dirty="0"/>
              <a:t> – fitness tracking and social media app</a:t>
            </a:r>
          </a:p>
          <a:p>
            <a:pPr lvl="1"/>
            <a:r>
              <a:rPr lang="en-US" dirty="0"/>
              <a:t>Including: workouts info, i.e., distance, duration, power, cadence, heart rate...</a:t>
            </a:r>
            <a:endParaRPr lang="en-IL" dirty="0"/>
          </a:p>
          <a:p>
            <a:pPr lvl="1"/>
            <a:endParaRPr lang="en-IL" dirty="0"/>
          </a:p>
        </p:txBody>
      </p:sp>
      <p:pic>
        <p:nvPicPr>
          <p:cNvPr id="4" name="Picture 2" descr="training peaks - Run Power Coach">
            <a:extLst>
              <a:ext uri="{FF2B5EF4-FFF2-40B4-BE49-F238E27FC236}">
                <a16:creationId xmlns:a16="http://schemas.microsoft.com/office/drawing/2014/main" id="{DB44F72B-B60D-1046-9D6D-1EE3295BC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4" b="27545"/>
          <a:stretch/>
        </p:blipFill>
        <p:spPr bwMode="auto">
          <a:xfrm>
            <a:off x="281469" y="5765099"/>
            <a:ext cx="2554928" cy="10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2">
            <a:extLst>
              <a:ext uri="{FF2B5EF4-FFF2-40B4-BE49-F238E27FC236}">
                <a16:creationId xmlns:a16="http://schemas.microsoft.com/office/drawing/2014/main" id="{996737F3-34A3-CA4D-9760-22EB8599C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799" y="6086406"/>
            <a:ext cx="1445731" cy="59174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1E06F57-3D70-E2CF-297C-12DAD0E5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412" y="5912759"/>
            <a:ext cx="2824481" cy="9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69C8-2C8E-BF4E-A0E8-74DD3228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000" dirty="0">
                <a:solidFill>
                  <a:schemeClr val="accent4"/>
                </a:solidFill>
              </a:rPr>
              <a:t>Cyclists’ allocation in Races -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E09F-02A0-CD4F-9A5D-AE2FA730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051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1368"/>
              </a:spcBef>
              <a:buNone/>
              <a:defRPr/>
            </a:pPr>
            <a:r>
              <a:rPr lang="en-US" sz="2400" dirty="0">
                <a:cs typeface="Calibri Light"/>
              </a:rPr>
              <a:t>Using races info (from PCS) and workouts (TP or STRAVA) data –</a:t>
            </a:r>
          </a:p>
          <a:p>
            <a:pPr lvl="1"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cs typeface="Calibri Light"/>
              </a:rPr>
              <a:t> Learn the 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cyclists’ allocation to races</a:t>
            </a:r>
            <a:r>
              <a:rPr lang="en-US" dirty="0">
                <a:cs typeface="Calibri Light"/>
              </a:rPr>
              <a:t> decision process of a team</a:t>
            </a:r>
          </a:p>
          <a:p>
            <a:pPr lvl="1"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cs typeface="Calibri Light"/>
              </a:rPr>
              <a:t> Analyze decision 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factors</a:t>
            </a:r>
            <a:r>
              <a:rPr lang="en-US" dirty="0">
                <a:cs typeface="Calibri Light"/>
              </a:rPr>
              <a:t> of cyclists’ allocation to races</a:t>
            </a:r>
          </a:p>
          <a:p>
            <a:endParaRPr lang="en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63842C6-053C-C0B6-75E9-91B8B269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69" y="4507137"/>
            <a:ext cx="4130172" cy="23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4"/>
                </a:solidFill>
              </a:rPr>
            </a:b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4C1DA-50F7-4C30-BC6E-1EA79AB373D9}"/>
              </a:ext>
            </a:extLst>
          </p:cNvPr>
          <p:cNvSpPr txBox="1"/>
          <p:nvPr/>
        </p:nvSpPr>
        <p:spPr>
          <a:xfrm>
            <a:off x="520484" y="1740434"/>
            <a:ext cx="11032887" cy="3328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Forecasting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n-ea"/>
                <a:cs typeface="Calibri Light"/>
              </a:rPr>
              <a:t>cyclists’ outcomes in races</a:t>
            </a: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i="1" dirty="0" err="1"/>
              <a:t>Kholkine</a:t>
            </a:r>
            <a:r>
              <a:rPr lang="en-US" i="1" dirty="0"/>
              <a:t>, Leonid, et al. </a:t>
            </a:r>
            <a:r>
              <a:rPr lang="en-US" b="1" i="1" dirty="0"/>
              <a:t>A Learn-to-Rank Approach for Predicting Road Cycling Race Outcomes.</a:t>
            </a:r>
            <a:r>
              <a:rPr lang="en-US" i="1" dirty="0"/>
              <a:t> Frontiers in sports and active living 3 (2021).‏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 Light"/>
            </a:endParaRP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Van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Bulck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, David, Arthur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Vande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Weghe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, and Dries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Goossens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. 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Result-based talent identification in road cycling: discovering the next Eddy Merckx.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 Annals of Operations Research (2021): 1-18.‏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 Ligh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3A0785-9A95-DE02-CA20-834F8FD30FE8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Related Works</a:t>
            </a:r>
            <a:endParaRPr lang="en-IL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C703AC-C230-224C-8A58-46A755F9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12" y="0"/>
            <a:ext cx="3975288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1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966" y="-202088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4"/>
                </a:solidFill>
              </a:rPr>
            </a:b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4C1DA-50F7-4C30-BC6E-1EA79AB373D9}"/>
              </a:ext>
            </a:extLst>
          </p:cNvPr>
          <p:cNvSpPr txBox="1"/>
          <p:nvPr/>
        </p:nvSpPr>
        <p:spPr>
          <a:xfrm>
            <a:off x="520484" y="1740434"/>
            <a:ext cx="11032887" cy="332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Prediction of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n-ea"/>
                <a:cs typeface="Calibri Light"/>
              </a:rPr>
              <a:t>cyclist‘s power performance in races </a:t>
            </a: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i="1" dirty="0"/>
              <a:t>Leeuw, Arie-Willem de, et al. </a:t>
            </a:r>
            <a:r>
              <a:rPr lang="en-US" b="1" i="1" dirty="0"/>
              <a:t>Time series regression in professional road cycling.  </a:t>
            </a:r>
            <a:r>
              <a:rPr lang="en-US" i="1" dirty="0"/>
              <a:t>International Conference on Discovery Science. Springer, Cham, 2020.‏</a:t>
            </a: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i="1" dirty="0"/>
              <a:t>Kataoka, </a:t>
            </a:r>
            <a:r>
              <a:rPr lang="en-US" i="1" dirty="0" err="1"/>
              <a:t>Yasuyuki</a:t>
            </a:r>
            <a:r>
              <a:rPr lang="en-US" i="1" dirty="0"/>
              <a:t>, and Peter Gray. </a:t>
            </a:r>
            <a:r>
              <a:rPr lang="en-US" b="1" i="1" dirty="0"/>
              <a:t>Real-time power performance prediction in tour de France.</a:t>
            </a:r>
            <a:r>
              <a:rPr lang="en-US" i="1" dirty="0"/>
              <a:t> International workshop on machine learning and data mining for sports analytics. Springer, Cham, 2018.‏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3A0785-9A95-DE02-CA20-834F8FD30FE8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Related Works</a:t>
            </a:r>
            <a:endParaRPr lang="en-IL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B13C7-B56E-2B4B-8E75-1215060A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39" y="197602"/>
            <a:ext cx="3348048" cy="19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Cycling Teams’ Races and Workouts Dataset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1E87327-D0B2-7A9F-E53A-846C64BF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215" y="2178556"/>
            <a:ext cx="1364364" cy="558437"/>
          </a:xfrm>
          <a:prstGeom prst="rect">
            <a:avLst/>
          </a:prstGeom>
        </p:spPr>
      </p:pic>
      <p:pic>
        <p:nvPicPr>
          <p:cNvPr id="5" name="Picture 2" descr="training peaks - Run Power Coach">
            <a:extLst>
              <a:ext uri="{FF2B5EF4-FFF2-40B4-BE49-F238E27FC236}">
                <a16:creationId xmlns:a16="http://schemas.microsoft.com/office/drawing/2014/main" id="{A3F5695E-685D-93A4-EE4A-F236155DA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4" b="27545"/>
          <a:stretch/>
        </p:blipFill>
        <p:spPr bwMode="auto">
          <a:xfrm>
            <a:off x="9857177" y="3509771"/>
            <a:ext cx="1998938" cy="8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24A7779-F040-A933-C283-40B5032D2B0B}"/>
              </a:ext>
            </a:extLst>
          </p:cNvPr>
          <p:cNvSpPr txBox="1"/>
          <p:nvPr/>
        </p:nvSpPr>
        <p:spPr>
          <a:xfrm>
            <a:off x="951979" y="1409701"/>
            <a:ext cx="10288043" cy="447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583 Cyclists from 10 teams</a:t>
            </a:r>
          </a:p>
          <a:p>
            <a:pPr marL="800100" lvl="1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Age, weight, height, cyclist’s statistics and specialties (i.e., sprint, climbing)</a:t>
            </a:r>
            <a:endParaRPr lang="en-US" sz="20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1025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Races, </a:t>
            </a: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3100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Stages during 2017-2022</a:t>
            </a:r>
          </a:p>
          <a:p>
            <a:pPr marL="800100" lvl="1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Race classification, distance, elevation gain, results and rankings</a:t>
            </a: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65k </a:t>
            </a:r>
            <a:r>
              <a:rPr lang="en-US" sz="2400" b="1" dirty="0">
                <a:solidFill>
                  <a:srgbClr val="005594"/>
                </a:solidFill>
                <a:effectLst/>
                <a:ea typeface="Calibri" panose="020F0502020204030204" pitchFamily="34" charset="0"/>
              </a:rPr>
              <a:t>Training Peaks 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Workouts of 37 cyclists during 2017-2022</a:t>
            </a:r>
            <a:endParaRPr lang="en-US" sz="2400" b="1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302k </a:t>
            </a:r>
            <a:r>
              <a:rPr lang="en-US" sz="2400" b="1" dirty="0">
                <a:solidFill>
                  <a:srgbClr val="FC4C02"/>
                </a:solidFill>
                <a:effectLst/>
                <a:ea typeface="Calibri" panose="020F0502020204030204" pitchFamily="34" charset="0"/>
              </a:rPr>
              <a:t>STRAVA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Workouts of 364 cyclists during 2017-2022</a:t>
            </a:r>
          </a:p>
          <a:p>
            <a:pPr marL="800100" lvl="1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Workout’s duration, </a:t>
            </a: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distance,  elevation gain, calories, power, speed, heart rate, temperature, cadence, etc.</a:t>
            </a:r>
            <a:endParaRPr lang="en-US" sz="20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8A2774C-CA05-6A82-3BAD-D56B050C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980" y="4829604"/>
            <a:ext cx="1680833" cy="5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C996FC27-835F-471E-1DD5-D5A4E39AF1C2}"/>
              </a:ext>
            </a:extLst>
          </p:cNvPr>
          <p:cNvSpPr/>
          <p:nvPr/>
        </p:nvSpPr>
        <p:spPr>
          <a:xfrm>
            <a:off x="7612590" y="3279869"/>
            <a:ext cx="645372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1" name="גרפיקה 30" descr="מסד נתונים עם מילוי מלא">
            <a:extLst>
              <a:ext uri="{FF2B5EF4-FFF2-40B4-BE49-F238E27FC236}">
                <a16:creationId xmlns:a16="http://schemas.microsoft.com/office/drawing/2014/main" id="{CC76B33A-04BB-E0E7-6715-F45A31E7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1888909"/>
            <a:ext cx="778809" cy="645373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BB3AC086-FEBD-A779-9547-4A01A85DB401}"/>
              </a:ext>
            </a:extLst>
          </p:cNvPr>
          <p:cNvSpPr txBox="1"/>
          <p:nvPr/>
        </p:nvSpPr>
        <p:spPr>
          <a:xfrm>
            <a:off x="-25690" y="3712995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Cyclists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8B685D-A506-4BED-E55E-EF4D96E0E359}"/>
              </a:ext>
            </a:extLst>
          </p:cNvPr>
          <p:cNvSpPr txBox="1"/>
          <p:nvPr/>
        </p:nvSpPr>
        <p:spPr>
          <a:xfrm>
            <a:off x="-5754" y="2445807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Races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1" name="תיבת טקסט 38">
            <a:extLst>
              <a:ext uri="{FF2B5EF4-FFF2-40B4-BE49-F238E27FC236}">
                <a16:creationId xmlns:a16="http://schemas.microsoft.com/office/drawing/2014/main" id="{04CBB8F7-A10D-E8A7-7A3B-1CBDF8ADAFE8}"/>
              </a:ext>
            </a:extLst>
          </p:cNvPr>
          <p:cNvSpPr txBox="1"/>
          <p:nvPr/>
        </p:nvSpPr>
        <p:spPr>
          <a:xfrm>
            <a:off x="-5754" y="5056423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Workouts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8B0BF36-8AB0-26AD-8CC4-2004B91DC162}"/>
              </a:ext>
            </a:extLst>
          </p:cNvPr>
          <p:cNvSpPr txBox="1"/>
          <p:nvPr/>
        </p:nvSpPr>
        <p:spPr>
          <a:xfrm>
            <a:off x="7403860" y="3567991"/>
            <a:ext cx="107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Filtering </a:t>
            </a:r>
          </a:p>
          <a:p>
            <a:pPr algn="ctr"/>
            <a:r>
              <a:rPr lang="en-US" sz="1200" dirty="0"/>
              <a:t>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Imputation</a:t>
            </a:r>
            <a:endParaRPr lang="LID4096" sz="1200" dirty="0">
              <a:solidFill>
                <a:schemeClr val="tx1"/>
              </a:solidFill>
            </a:endParaRPr>
          </a:p>
        </p:txBody>
      </p: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7C28ACBE-FE46-71DD-5049-A16B83BCA14F}"/>
              </a:ext>
            </a:extLst>
          </p:cNvPr>
          <p:cNvGrpSpPr/>
          <p:nvPr/>
        </p:nvGrpSpPr>
        <p:grpSpPr>
          <a:xfrm>
            <a:off x="1704975" y="5378790"/>
            <a:ext cx="3393272" cy="379291"/>
            <a:chOff x="2040599" y="5616915"/>
            <a:chExt cx="3226784" cy="3792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7A1993-48E5-699E-948E-D6EC78018F9B}"/>
                </a:ext>
              </a:extLst>
            </p:cNvPr>
            <p:cNvSpPr txBox="1"/>
            <p:nvPr/>
          </p:nvSpPr>
          <p:spPr>
            <a:xfrm>
              <a:off x="2961051" y="5616915"/>
              <a:ext cx="2306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Workouts Time Window</a:t>
              </a:r>
            </a:p>
          </p:txBody>
        </p:sp>
        <p:grpSp>
          <p:nvGrpSpPr>
            <p:cNvPr id="52" name="קבוצה 51">
              <a:extLst>
                <a:ext uri="{FF2B5EF4-FFF2-40B4-BE49-F238E27FC236}">
                  <a16:creationId xmlns:a16="http://schemas.microsoft.com/office/drawing/2014/main" id="{02739907-E491-221E-387A-3F8E8AC0D9A8}"/>
                </a:ext>
              </a:extLst>
            </p:cNvPr>
            <p:cNvGrpSpPr/>
            <p:nvPr/>
          </p:nvGrpSpPr>
          <p:grpSpPr>
            <a:xfrm>
              <a:off x="2040599" y="5805750"/>
              <a:ext cx="2714280" cy="190456"/>
              <a:chOff x="1838469" y="6079310"/>
              <a:chExt cx="2714280" cy="190456"/>
            </a:xfrm>
          </p:grpSpPr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78D55790-442F-1373-D515-856B044CDFEF}"/>
                  </a:ext>
                </a:extLst>
              </p:cNvPr>
              <p:cNvCxnSpPr/>
              <p:nvPr/>
            </p:nvCxnSpPr>
            <p:spPr>
              <a:xfrm flipH="1">
                <a:off x="1838469" y="6178150"/>
                <a:ext cx="271428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ישר 45">
                <a:extLst>
                  <a:ext uri="{FF2B5EF4-FFF2-40B4-BE49-F238E27FC236}">
                    <a16:creationId xmlns:a16="http://schemas.microsoft.com/office/drawing/2014/main" id="{D01632EA-993C-D01C-AED6-62CAFE56DC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17" y="6079310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מחבר ישר 48">
                <a:extLst>
                  <a:ext uri="{FF2B5EF4-FFF2-40B4-BE49-F238E27FC236}">
                    <a16:creationId xmlns:a16="http://schemas.microsoft.com/office/drawing/2014/main" id="{EC2818ED-0A2A-4C88-4971-7BB7C2B88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4835" y="6086886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2F3F4AF9-5959-E97C-1015-BA241C3AEA2D}"/>
              </a:ext>
            </a:extLst>
          </p:cNvPr>
          <p:cNvGrpSpPr/>
          <p:nvPr/>
        </p:nvGrpSpPr>
        <p:grpSpPr>
          <a:xfrm>
            <a:off x="1057004" y="5830040"/>
            <a:ext cx="4462269" cy="587712"/>
            <a:chOff x="886125" y="6109440"/>
            <a:chExt cx="4955322" cy="587712"/>
          </a:xfrm>
        </p:grpSpPr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8FC81-F897-E2DE-E936-C9BF81562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5" y="6292320"/>
              <a:ext cx="4263014" cy="1177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1F0E1991-9294-DB15-3860-7EABB9DACB90}"/>
                </a:ext>
              </a:extLst>
            </p:cNvPr>
            <p:cNvSpPr txBox="1"/>
            <p:nvPr/>
          </p:nvSpPr>
          <p:spPr>
            <a:xfrm>
              <a:off x="5077436" y="6109440"/>
              <a:ext cx="76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Time</a:t>
              </a:r>
              <a:endParaRPr lang="LID4096" b="1" dirty="0"/>
            </a:p>
          </p:txBody>
        </p: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34A9FAD-610A-E482-2370-88ACFDC8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879" y="6109440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/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𝑅𝑎𝑐𝑒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C423559-5DF1-8CFC-97D2-2CE4EBC8F175}"/>
              </a:ext>
            </a:extLst>
          </p:cNvPr>
          <p:cNvSpPr/>
          <p:nvPr/>
        </p:nvSpPr>
        <p:spPr>
          <a:xfrm>
            <a:off x="416724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4A8A3E87-B95C-3C4F-59F6-C5594C940FB9}"/>
              </a:ext>
            </a:extLst>
          </p:cNvPr>
          <p:cNvSpPr/>
          <p:nvPr/>
        </p:nvSpPr>
        <p:spPr>
          <a:xfrm>
            <a:off x="382138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A380C0F6-3D63-5BAD-C344-6AC639C31C86}"/>
              </a:ext>
            </a:extLst>
          </p:cNvPr>
          <p:cNvSpPr/>
          <p:nvPr/>
        </p:nvSpPr>
        <p:spPr>
          <a:xfrm>
            <a:off x="321662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אליפסה 64">
            <a:extLst>
              <a:ext uri="{FF2B5EF4-FFF2-40B4-BE49-F238E27FC236}">
                <a16:creationId xmlns:a16="http://schemas.microsoft.com/office/drawing/2014/main" id="{FC1CA6A9-B0DC-94AD-6EB5-7C26690247FF}"/>
              </a:ext>
            </a:extLst>
          </p:cNvPr>
          <p:cNvSpPr/>
          <p:nvPr/>
        </p:nvSpPr>
        <p:spPr>
          <a:xfrm>
            <a:off x="346726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אליפסה 65">
            <a:extLst>
              <a:ext uri="{FF2B5EF4-FFF2-40B4-BE49-F238E27FC236}">
                <a16:creationId xmlns:a16="http://schemas.microsoft.com/office/drawing/2014/main" id="{2C46A1C5-CB3D-B8FA-BD6C-D75AB254211C}"/>
              </a:ext>
            </a:extLst>
          </p:cNvPr>
          <p:cNvSpPr/>
          <p:nvPr/>
        </p:nvSpPr>
        <p:spPr>
          <a:xfrm>
            <a:off x="1744953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אליפסה 66">
            <a:extLst>
              <a:ext uri="{FF2B5EF4-FFF2-40B4-BE49-F238E27FC236}">
                <a16:creationId xmlns:a16="http://schemas.microsoft.com/office/drawing/2014/main" id="{E563E412-574B-DB8F-E06B-D09E80FF6822}"/>
              </a:ext>
            </a:extLst>
          </p:cNvPr>
          <p:cNvSpPr/>
          <p:nvPr/>
        </p:nvSpPr>
        <p:spPr>
          <a:xfrm>
            <a:off x="2444568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אליפסה 67">
            <a:extLst>
              <a:ext uri="{FF2B5EF4-FFF2-40B4-BE49-F238E27FC236}">
                <a16:creationId xmlns:a16="http://schemas.microsoft.com/office/drawing/2014/main" id="{B25F3652-FCF8-FAC1-ED3B-1BB6F5BE800F}"/>
              </a:ext>
            </a:extLst>
          </p:cNvPr>
          <p:cNvSpPr/>
          <p:nvPr/>
        </p:nvSpPr>
        <p:spPr>
          <a:xfrm>
            <a:off x="290822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אליפסה 68">
            <a:extLst>
              <a:ext uri="{FF2B5EF4-FFF2-40B4-BE49-F238E27FC236}">
                <a16:creationId xmlns:a16="http://schemas.microsoft.com/office/drawing/2014/main" id="{3DAB57CD-B889-B17D-49AA-FA5126D279BE}"/>
              </a:ext>
            </a:extLst>
          </p:cNvPr>
          <p:cNvSpPr/>
          <p:nvPr/>
        </p:nvSpPr>
        <p:spPr>
          <a:xfrm>
            <a:off x="1319000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45A854A7-D0A4-D621-CD69-0F362EF956B8}"/>
              </a:ext>
            </a:extLst>
          </p:cNvPr>
          <p:cNvSpPr/>
          <p:nvPr/>
        </p:nvSpPr>
        <p:spPr>
          <a:xfrm>
            <a:off x="1140759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2" name="גרפיקה 81" descr="מסד נתונים עם מילוי מלא">
            <a:extLst>
              <a:ext uri="{FF2B5EF4-FFF2-40B4-BE49-F238E27FC236}">
                <a16:creationId xmlns:a16="http://schemas.microsoft.com/office/drawing/2014/main" id="{EC64DEC8-5D94-2DC3-F751-0563C47B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28" y="3111740"/>
            <a:ext cx="778809" cy="645373"/>
          </a:xfrm>
          <a:prstGeom prst="rect">
            <a:avLst/>
          </a:prstGeom>
        </p:spPr>
      </p:pic>
      <p:pic>
        <p:nvPicPr>
          <p:cNvPr id="83" name="גרפיקה 82" descr="מסד נתונים עם מילוי מלא">
            <a:extLst>
              <a:ext uri="{FF2B5EF4-FFF2-40B4-BE49-F238E27FC236}">
                <a16:creationId xmlns:a16="http://schemas.microsoft.com/office/drawing/2014/main" id="{81D3565A-8E74-E0A1-B5B6-AAAE6ADE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4488691"/>
            <a:ext cx="778809" cy="645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טבלה 93">
                <a:extLst>
                  <a:ext uri="{FF2B5EF4-FFF2-40B4-BE49-F238E27FC236}">
                    <a16:creationId xmlns:a16="http://schemas.microsoft.com/office/drawing/2014/main" id="{81BA2C23-2C5D-9061-6D70-904CA07CEA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093314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טבלה 93">
                <a:extLst>
                  <a:ext uri="{FF2B5EF4-FFF2-40B4-BE49-F238E27FC236}">
                    <a16:creationId xmlns:a16="http://schemas.microsoft.com/office/drawing/2014/main" id="{81BA2C23-2C5D-9061-6D70-904CA07CEA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093314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5" name="טבלה 94">
                <a:extLst>
                  <a:ext uri="{FF2B5EF4-FFF2-40B4-BE49-F238E27FC236}">
                    <a16:creationId xmlns:a16="http://schemas.microsoft.com/office/drawing/2014/main" id="{25640B29-D3D2-BE23-6734-3CCBF0091F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804138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𝑆𝑢𝑚𝑊𝑜𝑟𝑘𝑜𝑢𝑡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𝐶𝑎𝑙𝑜𝑟𝑖𝑒𝑠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5" name="טבלה 94">
                <a:extLst>
                  <a:ext uri="{FF2B5EF4-FFF2-40B4-BE49-F238E27FC236}">
                    <a16:creationId xmlns:a16="http://schemas.microsoft.com/office/drawing/2014/main" id="{25640B29-D3D2-BE23-6734-3CCBF0091F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804138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71" t="-2326" r="-240268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42857" t="-2326" r="-24095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31818" t="-2326" r="-1300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54369" t="-2326" r="-3883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31579" t="-2326" r="-5263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טבלה 95">
                <a:extLst>
                  <a:ext uri="{FF2B5EF4-FFF2-40B4-BE49-F238E27FC236}">
                    <a16:creationId xmlns:a16="http://schemas.microsoft.com/office/drawing/2014/main" id="{AD23B1AF-E1CC-A2CF-41E0-06CC01C52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55467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𝑅𝑎𝑐𝑒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טבלה 95">
                <a:extLst>
                  <a:ext uri="{FF2B5EF4-FFF2-40B4-BE49-F238E27FC236}">
                    <a16:creationId xmlns:a16="http://schemas.microsoft.com/office/drawing/2014/main" id="{AD23B1AF-E1CC-A2CF-41E0-06CC01C52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55467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15" t="-2381" r="-68787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3810" t="-2381" r="-3323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8176" t="-2381" r="-11949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25170" t="-2381" r="-292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165854" t="-2381" r="-4878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3" name="טבלה 102">
                <a:extLst>
                  <a:ext uri="{FF2B5EF4-FFF2-40B4-BE49-F238E27FC236}">
                    <a16:creationId xmlns:a16="http://schemas.microsoft.com/office/drawing/2014/main" id="{298F7501-6970-145D-78CC-4CDFD31B1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694522"/>
                  </p:ext>
                </p:extLst>
              </p:nvPr>
            </p:nvGraphicFramePr>
            <p:xfrm>
              <a:off x="4806358" y="2785946"/>
              <a:ext cx="2240244" cy="146490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91142">
                      <a:extLst>
                        <a:ext uri="{9D8B030D-6E8A-4147-A177-3AD203B41FA5}">
                          <a16:colId xmlns:a16="http://schemas.microsoft.com/office/drawing/2014/main" val="2482680979"/>
                        </a:ext>
                      </a:extLst>
                    </a:gridCol>
                    <a:gridCol w="979587">
                      <a:extLst>
                        <a:ext uri="{9D8B030D-6E8A-4147-A177-3AD203B41FA5}">
                          <a16:colId xmlns:a16="http://schemas.microsoft.com/office/drawing/2014/main" val="2734267687"/>
                        </a:ext>
                      </a:extLst>
                    </a:gridCol>
                    <a:gridCol w="669515">
                      <a:extLst>
                        <a:ext uri="{9D8B030D-6E8A-4147-A177-3AD203B41FA5}">
                          <a16:colId xmlns:a16="http://schemas.microsoft.com/office/drawing/2014/main" val="2295046412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6775202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216065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34923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</m:t>
                                </m:r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598191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54733" marR="54733" marT="27367" marB="2736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54733" marR="54733" marT="27367" marB="27367" anchor="ctr"/>
                    </a:tc>
                    <a:extLst>
                      <a:ext uri="{0D108BD9-81ED-4DB2-BD59-A6C34878D82A}">
                        <a16:rowId xmlns:a16="http://schemas.microsoft.com/office/drawing/2014/main" val="178651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3" name="טבלה 102">
                <a:extLst>
                  <a:ext uri="{FF2B5EF4-FFF2-40B4-BE49-F238E27FC236}">
                    <a16:creationId xmlns:a16="http://schemas.microsoft.com/office/drawing/2014/main" id="{298F7501-6970-145D-78CC-4CDFD31B1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694522"/>
                  </p:ext>
                </p:extLst>
              </p:nvPr>
            </p:nvGraphicFramePr>
            <p:xfrm>
              <a:off x="4806358" y="2785946"/>
              <a:ext cx="2240244" cy="146490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91142">
                      <a:extLst>
                        <a:ext uri="{9D8B030D-6E8A-4147-A177-3AD203B41FA5}">
                          <a16:colId xmlns:a16="http://schemas.microsoft.com/office/drawing/2014/main" val="2482680979"/>
                        </a:ext>
                      </a:extLst>
                    </a:gridCol>
                    <a:gridCol w="979587">
                      <a:extLst>
                        <a:ext uri="{9D8B030D-6E8A-4147-A177-3AD203B41FA5}">
                          <a16:colId xmlns:a16="http://schemas.microsoft.com/office/drawing/2014/main" val="2734267687"/>
                        </a:ext>
                      </a:extLst>
                    </a:gridCol>
                    <a:gridCol w="669515">
                      <a:extLst>
                        <a:ext uri="{9D8B030D-6E8A-4147-A177-3AD203B41FA5}">
                          <a16:colId xmlns:a16="http://schemas.microsoft.com/office/drawing/2014/main" val="2295046412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4444" r="-282474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4444" r="-7018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4444" r="-2727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6775202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95918" r="-282474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95918" r="-70186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95918" r="-2727" b="-3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216065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195918" r="-282474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195918" r="-70186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195918" r="-2727" b="-2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4923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295918" r="-282474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295918" r="-70186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295918" r="-2727" b="-1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598191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395918" r="-282474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54733" marR="54733" marT="27367" marB="27367" anchor="ctr">
                        <a:blipFill>
                          <a:blip r:embed="rId9"/>
                          <a:stretch>
                            <a:fillRect l="-60870" t="-395918" r="-7018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54733" marR="54733" marT="27367" marB="27367" anchor="ctr">
                        <a:blipFill>
                          <a:blip r:embed="rId9"/>
                          <a:stretch>
                            <a:fillRect l="-235455" t="-395918" r="-2727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1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id="{032F323A-4663-AE0E-7416-2939A08CF122}"/>
              </a:ext>
            </a:extLst>
          </p:cNvPr>
          <p:cNvSpPr txBox="1">
            <a:spLocks/>
          </p:cNvSpPr>
          <p:nvPr/>
        </p:nvSpPr>
        <p:spPr>
          <a:xfrm>
            <a:off x="702594" y="325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chemeClr val="accent4"/>
                </a:solidFill>
              </a:rPr>
              <a:t>RaceFit</a:t>
            </a:r>
            <a:r>
              <a:rPr lang="en-US" sz="4000" dirty="0">
                <a:solidFill>
                  <a:schemeClr val="accent4"/>
                </a:solidFill>
              </a:rPr>
              <a:t> - Classification based Ranking Method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Training Phase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08" name="תיבת טקסט 107">
            <a:extLst>
              <a:ext uri="{FF2B5EF4-FFF2-40B4-BE49-F238E27FC236}">
                <a16:creationId xmlns:a16="http://schemas.microsoft.com/office/drawing/2014/main" id="{1CE93D0C-7AD4-6428-458E-4A084A3DA272}"/>
              </a:ext>
            </a:extLst>
          </p:cNvPr>
          <p:cNvSpPr txBox="1"/>
          <p:nvPr/>
        </p:nvSpPr>
        <p:spPr>
          <a:xfrm>
            <a:off x="4530560" y="2345811"/>
            <a:ext cx="1323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Examples</a:t>
            </a:r>
            <a:endParaRPr lang="en-IL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טבלה 108">
                <a:extLst>
                  <a:ext uri="{FF2B5EF4-FFF2-40B4-BE49-F238E27FC236}">
                    <a16:creationId xmlns:a16="http://schemas.microsoft.com/office/drawing/2014/main" id="{F58D7CDD-829D-52A1-4433-AF6C80517C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711588"/>
                  </p:ext>
                </p:extLst>
              </p:nvPr>
            </p:nvGraphicFramePr>
            <p:xfrm>
              <a:off x="7118546" y="2785946"/>
              <a:ext cx="405821" cy="146490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5821">
                      <a:extLst>
                        <a:ext uri="{9D8B030D-6E8A-4147-A177-3AD203B41FA5}">
                          <a16:colId xmlns:a16="http://schemas.microsoft.com/office/drawing/2014/main" val="2526078083"/>
                        </a:ext>
                      </a:extLst>
                    </a:gridCol>
                  </a:tblGrid>
                  <a:tr h="2804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028969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0104850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075615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247171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4966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טבלה 108">
                <a:extLst>
                  <a:ext uri="{FF2B5EF4-FFF2-40B4-BE49-F238E27FC236}">
                    <a16:creationId xmlns:a16="http://schemas.microsoft.com/office/drawing/2014/main" id="{F58D7CDD-829D-52A1-4433-AF6C80517C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711588"/>
                  </p:ext>
                </p:extLst>
              </p:nvPr>
            </p:nvGraphicFramePr>
            <p:xfrm>
              <a:off x="7118546" y="2785946"/>
              <a:ext cx="405821" cy="146490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5821">
                      <a:extLst>
                        <a:ext uri="{9D8B030D-6E8A-4147-A177-3AD203B41FA5}">
                          <a16:colId xmlns:a16="http://schemas.microsoft.com/office/drawing/2014/main" val="2526078083"/>
                        </a:ext>
                      </a:extLst>
                    </a:gridCol>
                  </a:tblGrid>
                  <a:tr h="28040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4348" r="-2941" b="-4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28969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97959" r="-2941" b="-3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104850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197959" r="-2941" b="-2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075615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304167" r="-2941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47171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395918" r="-2941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9663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" name="TextBox 43">
            <a:extLst>
              <a:ext uri="{FF2B5EF4-FFF2-40B4-BE49-F238E27FC236}">
                <a16:creationId xmlns:a16="http://schemas.microsoft.com/office/drawing/2014/main" id="{8A410CD3-1946-6F1E-9CDC-443C67EACA9A}"/>
              </a:ext>
            </a:extLst>
          </p:cNvPr>
          <p:cNvSpPr txBox="1"/>
          <p:nvPr/>
        </p:nvSpPr>
        <p:spPr>
          <a:xfrm>
            <a:off x="929374" y="4305563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Summarized Workouts vector</a:t>
            </a:r>
          </a:p>
        </p:txBody>
      </p:sp>
      <p:sp>
        <p:nvSpPr>
          <p:cNvPr id="111" name="חץ: ימינה 110">
            <a:extLst>
              <a:ext uri="{FF2B5EF4-FFF2-40B4-BE49-F238E27FC236}">
                <a16:creationId xmlns:a16="http://schemas.microsoft.com/office/drawing/2014/main" id="{363E8582-2CBA-4257-C4FD-385BA25C91A5}"/>
              </a:ext>
            </a:extLst>
          </p:cNvPr>
          <p:cNvSpPr/>
          <p:nvPr/>
        </p:nvSpPr>
        <p:spPr>
          <a:xfrm rot="16200000">
            <a:off x="2263915" y="5142337"/>
            <a:ext cx="3416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קבוצה 113">
            <a:extLst>
              <a:ext uri="{FF2B5EF4-FFF2-40B4-BE49-F238E27FC236}">
                <a16:creationId xmlns:a16="http://schemas.microsoft.com/office/drawing/2014/main" id="{BB5CDAFA-20CE-F29E-17C1-1ADEE1ABED8E}"/>
              </a:ext>
            </a:extLst>
          </p:cNvPr>
          <p:cNvGrpSpPr/>
          <p:nvPr/>
        </p:nvGrpSpPr>
        <p:grpSpPr>
          <a:xfrm>
            <a:off x="504051" y="5511651"/>
            <a:ext cx="480510" cy="483291"/>
            <a:chOff x="460547" y="5463064"/>
            <a:chExt cx="480510" cy="483291"/>
          </a:xfrm>
        </p:grpSpPr>
        <p:sp>
          <p:nvSpPr>
            <p:cNvPr id="112" name="חץ: ימינה 111">
              <a:extLst>
                <a:ext uri="{FF2B5EF4-FFF2-40B4-BE49-F238E27FC236}">
                  <a16:creationId xmlns:a16="http://schemas.microsoft.com/office/drawing/2014/main" id="{1C513504-ACFD-711B-81CA-42BE4E051004}"/>
                </a:ext>
              </a:extLst>
            </p:cNvPr>
            <p:cNvSpPr/>
            <p:nvPr/>
          </p:nvSpPr>
          <p:spPr>
            <a:xfrm>
              <a:off x="460644" y="5669206"/>
              <a:ext cx="480413" cy="277149"/>
            </a:xfrm>
            <a:prstGeom prst="rightArrow">
              <a:avLst>
                <a:gd name="adj1" fmla="val 50000"/>
                <a:gd name="adj2" fmla="val 74633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13" name="מלבן 112">
              <a:extLst>
                <a:ext uri="{FF2B5EF4-FFF2-40B4-BE49-F238E27FC236}">
                  <a16:creationId xmlns:a16="http://schemas.microsoft.com/office/drawing/2014/main" id="{D2002704-F7E2-8432-83BC-5E16DB5B40EE}"/>
                </a:ext>
              </a:extLst>
            </p:cNvPr>
            <p:cNvSpPr/>
            <p:nvPr/>
          </p:nvSpPr>
          <p:spPr>
            <a:xfrm rot="5400000">
              <a:off x="356036" y="5567575"/>
              <a:ext cx="349831" cy="1408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6" name="TextBox 43">
            <a:extLst>
              <a:ext uri="{FF2B5EF4-FFF2-40B4-BE49-F238E27FC236}">
                <a16:creationId xmlns:a16="http://schemas.microsoft.com/office/drawing/2014/main" id="{FCB9E39C-20E6-275E-3024-81DA43B14AD4}"/>
              </a:ext>
            </a:extLst>
          </p:cNvPr>
          <p:cNvSpPr txBox="1"/>
          <p:nvPr/>
        </p:nvSpPr>
        <p:spPr>
          <a:xfrm>
            <a:off x="906801" y="3009706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Cyclist vector</a:t>
            </a:r>
          </a:p>
        </p:txBody>
      </p:sp>
      <p:sp>
        <p:nvSpPr>
          <p:cNvPr id="117" name="TextBox 43">
            <a:extLst>
              <a:ext uri="{FF2B5EF4-FFF2-40B4-BE49-F238E27FC236}">
                <a16:creationId xmlns:a16="http://schemas.microsoft.com/office/drawing/2014/main" id="{2656BE74-3DF6-90E3-B835-6956F514A45C}"/>
              </a:ext>
            </a:extLst>
          </p:cNvPr>
          <p:cNvSpPr txBox="1"/>
          <p:nvPr/>
        </p:nvSpPr>
        <p:spPr>
          <a:xfrm>
            <a:off x="917018" y="1790850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Race vector</a:t>
            </a:r>
          </a:p>
        </p:txBody>
      </p:sp>
      <p:sp>
        <p:nvSpPr>
          <p:cNvPr id="118" name="תיבת טקסט 117">
            <a:extLst>
              <a:ext uri="{FF2B5EF4-FFF2-40B4-BE49-F238E27FC236}">
                <a16:creationId xmlns:a16="http://schemas.microsoft.com/office/drawing/2014/main" id="{D4FAF74A-AE21-D7AA-0CAD-7CEE788CB4AC}"/>
              </a:ext>
            </a:extLst>
          </p:cNvPr>
          <p:cNvSpPr txBox="1"/>
          <p:nvPr/>
        </p:nvSpPr>
        <p:spPr>
          <a:xfrm>
            <a:off x="6659905" y="2397081"/>
            <a:ext cx="1323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19" name="TextBox 43">
            <a:extLst>
              <a:ext uri="{FF2B5EF4-FFF2-40B4-BE49-F238E27FC236}">
                <a16:creationId xmlns:a16="http://schemas.microsoft.com/office/drawing/2014/main" id="{3BC6D76C-FB21-A910-8F8F-3A635951DB03}"/>
              </a:ext>
            </a:extLst>
          </p:cNvPr>
          <p:cNvSpPr txBox="1"/>
          <p:nvPr/>
        </p:nvSpPr>
        <p:spPr>
          <a:xfrm>
            <a:off x="7016102" y="2170145"/>
            <a:ext cx="1641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Participated or not</a:t>
            </a:r>
          </a:p>
        </p:txBody>
      </p:sp>
      <p:sp>
        <p:nvSpPr>
          <p:cNvPr id="121" name="תיבת טקסט 120">
            <a:extLst>
              <a:ext uri="{FF2B5EF4-FFF2-40B4-BE49-F238E27FC236}">
                <a16:creationId xmlns:a16="http://schemas.microsoft.com/office/drawing/2014/main" id="{61F6E406-6773-E1D7-71E9-F72E61278793}"/>
              </a:ext>
            </a:extLst>
          </p:cNvPr>
          <p:cNvSpPr txBox="1"/>
          <p:nvPr/>
        </p:nvSpPr>
        <p:spPr>
          <a:xfrm>
            <a:off x="4852267" y="4369416"/>
            <a:ext cx="2693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For each team cyclist in each race</a:t>
            </a:r>
          </a:p>
        </p:txBody>
      </p:sp>
      <p:grpSp>
        <p:nvGrpSpPr>
          <p:cNvPr id="122" name="קבוצה 121">
            <a:extLst>
              <a:ext uri="{FF2B5EF4-FFF2-40B4-BE49-F238E27FC236}">
                <a16:creationId xmlns:a16="http://schemas.microsoft.com/office/drawing/2014/main" id="{A962320D-BC4B-16DA-A5F5-006B85D827C6}"/>
              </a:ext>
            </a:extLst>
          </p:cNvPr>
          <p:cNvGrpSpPr/>
          <p:nvPr/>
        </p:nvGrpSpPr>
        <p:grpSpPr>
          <a:xfrm>
            <a:off x="8266786" y="2529937"/>
            <a:ext cx="1908784" cy="1632259"/>
            <a:chOff x="8530373" y="2729756"/>
            <a:chExt cx="2065692" cy="1753622"/>
          </a:xfrm>
        </p:grpSpPr>
        <p:pic>
          <p:nvPicPr>
            <p:cNvPr id="124" name="גרפיקה 123" descr="ראש עם גלגלי שיניים עם מילוי מלא">
              <a:extLst>
                <a:ext uri="{FF2B5EF4-FFF2-40B4-BE49-F238E27FC236}">
                  <a16:creationId xmlns:a16="http://schemas.microsoft.com/office/drawing/2014/main" id="{5B953AFB-8B9F-9C34-DD85-4CDE5E92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125" name="תיבת טקסט 124">
              <a:extLst>
                <a:ext uri="{FF2B5EF4-FFF2-40B4-BE49-F238E27FC236}">
                  <a16:creationId xmlns:a16="http://schemas.microsoft.com/office/drawing/2014/main" id="{E0BBFFB5-FEBB-04E9-63AC-2374D17BDD98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  <a:endParaRPr lang="LID4096" sz="1600" dirty="0"/>
            </a:p>
          </p:txBody>
        </p:sp>
        <p:sp>
          <p:nvSpPr>
            <p:cNvPr id="126" name="מלבן: פינות מעוגלות 125">
              <a:extLst>
                <a:ext uri="{FF2B5EF4-FFF2-40B4-BE49-F238E27FC236}">
                  <a16:creationId xmlns:a16="http://schemas.microsoft.com/office/drawing/2014/main" id="{18613533-5F2F-74A8-5B51-C65EB5323051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E644DB8D-6B3D-5095-6227-032655B76F3D}"/>
              </a:ext>
            </a:extLst>
          </p:cNvPr>
          <p:cNvSpPr txBox="1"/>
          <p:nvPr/>
        </p:nvSpPr>
        <p:spPr>
          <a:xfrm>
            <a:off x="8286089" y="1846277"/>
            <a:ext cx="190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Cyclists’ Ranker</a:t>
            </a:r>
            <a:endParaRPr lang="LID4096" sz="2000" dirty="0"/>
          </a:p>
        </p:txBody>
      </p:sp>
      <p:sp>
        <p:nvSpPr>
          <p:cNvPr id="128" name="חץ: ימינה 127">
            <a:extLst>
              <a:ext uri="{FF2B5EF4-FFF2-40B4-BE49-F238E27FC236}">
                <a16:creationId xmlns:a16="http://schemas.microsoft.com/office/drawing/2014/main" id="{D353FAA6-C31C-5986-3840-B7B4F37F68BC}"/>
              </a:ext>
            </a:extLst>
          </p:cNvPr>
          <p:cNvSpPr/>
          <p:nvPr/>
        </p:nvSpPr>
        <p:spPr>
          <a:xfrm>
            <a:off x="4230127" y="3407787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חץ: ימינה 128">
            <a:extLst>
              <a:ext uri="{FF2B5EF4-FFF2-40B4-BE49-F238E27FC236}">
                <a16:creationId xmlns:a16="http://schemas.microsoft.com/office/drawing/2014/main" id="{972C9A52-0B3D-AB5C-E2D5-9CF2AD4A1CF4}"/>
              </a:ext>
            </a:extLst>
          </p:cNvPr>
          <p:cNvSpPr/>
          <p:nvPr/>
        </p:nvSpPr>
        <p:spPr>
          <a:xfrm>
            <a:off x="4246936" y="2100516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חץ: ימינה 129">
            <a:extLst>
              <a:ext uri="{FF2B5EF4-FFF2-40B4-BE49-F238E27FC236}">
                <a16:creationId xmlns:a16="http://schemas.microsoft.com/office/drawing/2014/main" id="{75BC34A2-3636-FC62-19A4-864A7DDD4BFE}"/>
              </a:ext>
            </a:extLst>
          </p:cNvPr>
          <p:cNvSpPr/>
          <p:nvPr/>
        </p:nvSpPr>
        <p:spPr>
          <a:xfrm>
            <a:off x="4230128" y="4715058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8711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FB9E7DDCCE6AB941A58F0CFE280946AE" ma:contentTypeVersion="13" ma:contentTypeDescription="צור מסמך חדש." ma:contentTypeScope="" ma:versionID="e07798a0316c7a29d5d4fc32a31ea39b">
  <xsd:schema xmlns:xsd="http://www.w3.org/2001/XMLSchema" xmlns:xs="http://www.w3.org/2001/XMLSchema" xmlns:p="http://schemas.microsoft.com/office/2006/metadata/properties" xmlns:ns3="601d3ab5-131d-4174-996f-8d42c94b8b5b" xmlns:ns4="5a6a5588-d3e1-4c06-b86b-f2825799ef3f" targetNamespace="http://schemas.microsoft.com/office/2006/metadata/properties" ma:root="true" ma:fieldsID="36fb766fb53e04b3cad737071a528828" ns3:_="" ns4:_="">
    <xsd:import namespace="601d3ab5-131d-4174-996f-8d42c94b8b5b"/>
    <xsd:import namespace="5a6a5588-d3e1-4c06-b86b-f2825799ef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d3ab5-131d-4174-996f-8d42c94b8b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a5588-d3e1-4c06-b86b-f2825799ef3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משותף עם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משותף עם פרטים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של רמז לשיתוף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2804C8-A532-4793-81D1-76005FF2CC6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01d3ab5-131d-4174-996f-8d42c94b8b5b"/>
    <ds:schemaRef ds:uri="5a6a5588-d3e1-4c06-b86b-f2825799ef3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85DBC1-201B-40FF-9D86-20C2DFFD8B06}">
  <ds:schemaRefs>
    <ds:schemaRef ds:uri="http://www.w3.org/XML/1998/namespace"/>
    <ds:schemaRef ds:uri="http://purl.org/dc/terms/"/>
    <ds:schemaRef ds:uri="601d3ab5-131d-4174-996f-8d42c94b8b5b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5a6a5588-d3e1-4c06-b86b-f2825799ef3f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0F4FB9C-8705-472E-A5EE-269E0901B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157599</TotalTime>
  <Words>2853</Words>
  <Application>Microsoft Office PowerPoint</Application>
  <PresentationFormat>מסך רחב</PresentationFormat>
  <Paragraphs>479</Paragraphs>
  <Slides>30</Slides>
  <Notes>25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42" baseType="lpstr">
      <vt:lpstr>arial</vt:lpstr>
      <vt:lpstr>arial</vt:lpstr>
      <vt:lpstr>Calibri</vt:lpstr>
      <vt:lpstr>Calibri Light</vt:lpstr>
      <vt:lpstr>Cambria Math</vt:lpstr>
      <vt:lpstr>Helvetica Neue</vt:lpstr>
      <vt:lpstr>inherit</vt:lpstr>
      <vt:lpstr>Lato</vt:lpstr>
      <vt:lpstr>MaisonNeue</vt:lpstr>
      <vt:lpstr>Noto Sans</vt:lpstr>
      <vt:lpstr>SFRM1000</vt:lpstr>
      <vt:lpstr>Office Theme</vt:lpstr>
      <vt:lpstr>Modelling Coach Decisions in Professional Cycling Teams</vt:lpstr>
      <vt:lpstr>Agenda</vt:lpstr>
      <vt:lpstr>Introduction – pro cycling</vt:lpstr>
      <vt:lpstr>Data Sources in Pro Cycling</vt:lpstr>
      <vt:lpstr>Cyclists’ allocation in Races - Problem Formulation</vt:lpstr>
      <vt:lpstr>  </vt:lpstr>
      <vt:lpstr>  </vt:lpstr>
      <vt:lpstr>Cycling Teams’ Races and Workouts Dataset</vt:lpstr>
      <vt:lpstr>מצגת של PowerPoint‏</vt:lpstr>
      <vt:lpstr>מצגת של PowerPoint‏</vt:lpstr>
      <vt:lpstr>Evaluation Research Goals</vt:lpstr>
      <vt:lpstr>Evaluation Metrics</vt:lpstr>
      <vt:lpstr>Evaluation – Popularity Baselines</vt:lpstr>
      <vt:lpstr>Experimental Plan – Expr. 1</vt:lpstr>
      <vt:lpstr>Experimental Plan – Expr. 1</vt:lpstr>
      <vt:lpstr>Results – Training Peaks and STRAVA Data Israel - Premier Tech</vt:lpstr>
      <vt:lpstr>Imputation Results – STRAVA Data</vt:lpstr>
      <vt:lpstr>Classifier Results – STRAVA Data</vt:lpstr>
      <vt:lpstr>Classifier Results – STRAVA Data</vt:lpstr>
      <vt:lpstr>Feature Importance Analysis Israel - Premier Tech - Training Peaks Data </vt:lpstr>
      <vt:lpstr>Feature Importance Analysis Israel - Premier Tech - Training Peaks Data </vt:lpstr>
      <vt:lpstr>Feature Importance Analysis Relief – STRAVA Data </vt:lpstr>
      <vt:lpstr>Summary</vt:lpstr>
      <vt:lpstr>Thank You!</vt:lpstr>
      <vt:lpstr>Feature Importance Analysis Information Gain – STRAVA Data </vt:lpstr>
      <vt:lpstr>Feature Importance Analysis Chi Square – STRAVA Data </vt:lpstr>
      <vt:lpstr>Feature Importance Analysis Shap – STRAVA Data </vt:lpstr>
      <vt:lpstr>Feature Importance Analysis CatBoost – STRAVA Data </vt:lpstr>
      <vt:lpstr>Races per Team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Data Analytics Lab Senior Year Project</dc:title>
  <dc:creator>Microsoft Office User</dc:creator>
  <cp:lastModifiedBy>מאור שגיא</cp:lastModifiedBy>
  <cp:revision>855</cp:revision>
  <cp:lastPrinted>2019-06-18T07:07:05Z</cp:lastPrinted>
  <dcterms:created xsi:type="dcterms:W3CDTF">2016-06-05T13:45:38Z</dcterms:created>
  <dcterms:modified xsi:type="dcterms:W3CDTF">2022-11-05T14:26:18Z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0x010100FB9E7DDCCE6AB941A58F0CFE280946AE</vt:lpwstr>
  </property>
</Properties>
</file>